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470" r:id="rId2"/>
    <p:sldId id="479" r:id="rId3"/>
    <p:sldId id="488" r:id="rId4"/>
    <p:sldId id="471" r:id="rId5"/>
    <p:sldId id="472" r:id="rId6"/>
    <p:sldId id="473" r:id="rId7"/>
    <p:sldId id="474" r:id="rId8"/>
    <p:sldId id="475" r:id="rId9"/>
    <p:sldId id="476" r:id="rId10"/>
    <p:sldId id="487" r:id="rId11"/>
    <p:sldId id="477" r:id="rId12"/>
    <p:sldId id="478" r:id="rId13"/>
    <p:sldId id="489" r:id="rId14"/>
    <p:sldId id="481" r:id="rId15"/>
    <p:sldId id="483" r:id="rId16"/>
    <p:sldId id="484" r:id="rId17"/>
    <p:sldId id="486" r:id="rId18"/>
    <p:sldId id="491" r:id="rId19"/>
    <p:sldId id="485" r:id="rId20"/>
    <p:sldId id="490" r:id="rId21"/>
    <p:sldId id="492" r:id="rId22"/>
    <p:sldId id="482" r:id="rId23"/>
    <p:sldId id="493"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C8C"/>
    <a:srgbClr val="B8B8B8"/>
    <a:srgbClr val="C4C4C4"/>
    <a:srgbClr val="E0E0E0"/>
    <a:srgbClr val="FFFFFF"/>
    <a:srgbClr val="78E23A"/>
    <a:srgbClr val="3B3838"/>
    <a:srgbClr val="0DE07D"/>
    <a:srgbClr val="3083DC"/>
    <a:srgbClr val="C1B3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87" autoAdjust="0"/>
    <p:restoredTop sz="94673" autoAdjust="0"/>
  </p:normalViewPr>
  <p:slideViewPr>
    <p:cSldViewPr snapToGrid="0">
      <p:cViewPr varScale="1">
        <p:scale>
          <a:sx n="78" d="100"/>
          <a:sy n="78" d="100"/>
        </p:scale>
        <p:origin x="566" y="96"/>
      </p:cViewPr>
      <p:guideLst/>
    </p:cSldViewPr>
  </p:slideViewPr>
  <p:notesTextViewPr>
    <p:cViewPr>
      <p:scale>
        <a:sx n="3" d="2"/>
        <a:sy n="3" d="2"/>
      </p:scale>
      <p:origin x="0" y="0"/>
    </p:cViewPr>
  </p:notesTextViewPr>
  <p:notesViewPr>
    <p:cSldViewPr snapToGrid="0">
      <p:cViewPr varScale="1">
        <p:scale>
          <a:sx n="127" d="100"/>
          <a:sy n="127" d="100"/>
        </p:scale>
        <p:origin x="4680" y="1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17127AC-29D6-4072-2A08-2361BAE3AE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B09D57D-2915-F9CC-E9CC-A1181010B7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6ADB91-9959-4B9E-83FD-E8CF3508DF7A}" type="datetimeFigureOut">
              <a:rPr lang="fr-FR" smtClean="0"/>
              <a:t>15/04/2025</a:t>
            </a:fld>
            <a:endParaRPr lang="fr-FR"/>
          </a:p>
        </p:txBody>
      </p:sp>
      <p:sp>
        <p:nvSpPr>
          <p:cNvPr id="4" name="Espace réservé du pied de page 3">
            <a:extLst>
              <a:ext uri="{FF2B5EF4-FFF2-40B4-BE49-F238E27FC236}">
                <a16:creationId xmlns:a16="http://schemas.microsoft.com/office/drawing/2014/main" id="{751B18FD-0DAC-BC2A-6870-ED3E4796DE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BCB6743-1A5A-2F5C-D0F2-69200AEE7F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F33660-39A6-401B-BD22-6D2D7D073421}" type="slidenum">
              <a:rPr lang="fr-FR" smtClean="0"/>
              <a:t>‹N°›</a:t>
            </a:fld>
            <a:endParaRPr lang="fr-FR"/>
          </a:p>
        </p:txBody>
      </p:sp>
    </p:spTree>
    <p:extLst>
      <p:ext uri="{BB962C8B-B14F-4D97-AF65-F5344CB8AC3E}">
        <p14:creationId xmlns:p14="http://schemas.microsoft.com/office/powerpoint/2010/main" val="1733304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A4D60-1B03-4312-9BAA-B4C32F53C11E}" type="datetimeFigureOut">
              <a:rPr lang="fr-FR" smtClean="0"/>
              <a:t>15/04/2025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9140C-2C58-4C46-BC63-4348D42211EC}" type="slidenum">
              <a:rPr lang="fr-FR" smtClean="0"/>
              <a:t>‹N°›</a:t>
            </a:fld>
            <a:endParaRPr lang="fr-FR"/>
          </a:p>
        </p:txBody>
      </p:sp>
    </p:spTree>
    <p:extLst>
      <p:ext uri="{BB962C8B-B14F-4D97-AF65-F5344CB8AC3E}">
        <p14:creationId xmlns:p14="http://schemas.microsoft.com/office/powerpoint/2010/main" val="328239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0E9140C-2C58-4C46-BC63-4348D42211EC}" type="slidenum">
              <a:rPr lang="fr-FR" smtClean="0"/>
              <a:t>7</a:t>
            </a:fld>
            <a:endParaRPr lang="fr-FR"/>
          </a:p>
        </p:txBody>
      </p:sp>
    </p:spTree>
    <p:extLst>
      <p:ext uri="{BB962C8B-B14F-4D97-AF65-F5344CB8AC3E}">
        <p14:creationId xmlns:p14="http://schemas.microsoft.com/office/powerpoint/2010/main" val="3213514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24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30451" y="-35539"/>
            <a:ext cx="2449767" cy="6361043"/>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949277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068" y="39298"/>
            <a:ext cx="2449767" cy="6361043"/>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01652295"/>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D9D5FCEC-F861-B702-F1C0-B22D72B9F497}"/>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17677" y="-127918"/>
            <a:ext cx="2428511" cy="6361042"/>
          </a:xfrm>
          <a:prstGeom prst="rect">
            <a:avLst/>
          </a:prstGeom>
        </p:spPr>
      </p:pic>
    </p:spTree>
    <p:extLst>
      <p:ext uri="{BB962C8B-B14F-4D97-AF65-F5344CB8AC3E}">
        <p14:creationId xmlns:p14="http://schemas.microsoft.com/office/powerpoint/2010/main" val="239800458"/>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6695D5EB-D63A-8C41-5481-759D3578C07F}"/>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45913" y="199144"/>
            <a:ext cx="2428511" cy="6361042"/>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95302739"/>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28A949DE-A51D-9128-EDFC-7F79627922C7}"/>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34241" y="-21000"/>
            <a:ext cx="2428511" cy="6361042"/>
          </a:xfrm>
          <a:prstGeom prst="rect">
            <a:avLst/>
          </a:prstGeom>
        </p:spPr>
      </p:pic>
    </p:spTree>
    <p:extLst>
      <p:ext uri="{BB962C8B-B14F-4D97-AF65-F5344CB8AC3E}">
        <p14:creationId xmlns:p14="http://schemas.microsoft.com/office/powerpoint/2010/main" val="1328945010"/>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B355D7D6-5D03-D58B-3DC0-4EE7BAD7A9F1}"/>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193" y="49169"/>
            <a:ext cx="2428511" cy="6361042"/>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94279126"/>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8278" r="28278"/>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72BF8A5D-96EA-2F70-1953-5ACAD9E0E5C1}"/>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69083" y="-27632"/>
            <a:ext cx="2449766" cy="6361042"/>
          </a:xfrm>
          <a:prstGeom prst="rect">
            <a:avLst/>
          </a:prstGeom>
        </p:spPr>
      </p:pic>
    </p:spTree>
    <p:extLst>
      <p:ext uri="{BB962C8B-B14F-4D97-AF65-F5344CB8AC3E}">
        <p14:creationId xmlns:p14="http://schemas.microsoft.com/office/powerpoint/2010/main" val="149590196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8278" r="28278"/>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C459F5B8-9E0E-F4E7-DC18-06A918399FC9}"/>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3CF541B-926D-2FB3-39FF-944FF47347CD}"/>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070" y="-37359"/>
            <a:ext cx="2449766" cy="6361042"/>
          </a:xfrm>
          <a:prstGeom prst="rect">
            <a:avLst/>
          </a:prstGeom>
        </p:spPr>
      </p:pic>
    </p:spTree>
    <p:extLst>
      <p:ext uri="{BB962C8B-B14F-4D97-AF65-F5344CB8AC3E}">
        <p14:creationId xmlns:p14="http://schemas.microsoft.com/office/powerpoint/2010/main" val="414247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65926" y="1998909"/>
            <a:ext cx="7083712" cy="2675825"/>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46590"/>
              <a:gd name="connsiteY0" fmla="*/ 3277 h 2705274"/>
              <a:gd name="connsiteX1" fmla="*/ 6918570 w 6946590"/>
              <a:gd name="connsiteY1" fmla="*/ 0 h 2705274"/>
              <a:gd name="connsiteX2" fmla="*/ 6946590 w 6946590"/>
              <a:gd name="connsiteY2" fmla="*/ 2705274 h 2705274"/>
              <a:gd name="connsiteX3" fmla="*/ 322862 w 6946590"/>
              <a:gd name="connsiteY3" fmla="*/ 2700561 h 2705274"/>
              <a:gd name="connsiteX4" fmla="*/ 0 w 6946590"/>
              <a:gd name="connsiteY4" fmla="*/ 3277 h 2705274"/>
              <a:gd name="connsiteX0" fmla="*/ 0 w 7320883"/>
              <a:gd name="connsiteY0" fmla="*/ 0 h 2701997"/>
              <a:gd name="connsiteX1" fmla="*/ 7320883 w 7320883"/>
              <a:gd name="connsiteY1" fmla="*/ 190868 h 2701997"/>
              <a:gd name="connsiteX2" fmla="*/ 6946590 w 7320883"/>
              <a:gd name="connsiteY2" fmla="*/ 2701997 h 2701997"/>
              <a:gd name="connsiteX3" fmla="*/ 322862 w 7320883"/>
              <a:gd name="connsiteY3" fmla="*/ 2697284 h 2701997"/>
              <a:gd name="connsiteX4" fmla="*/ 0 w 7320883"/>
              <a:gd name="connsiteY4" fmla="*/ 0 h 2701997"/>
              <a:gd name="connsiteX0" fmla="*/ 0 w 7320883"/>
              <a:gd name="connsiteY0" fmla="*/ 0 h 2699296"/>
              <a:gd name="connsiteX1" fmla="*/ 7320883 w 7320883"/>
              <a:gd name="connsiteY1" fmla="*/ 190868 h 2699296"/>
              <a:gd name="connsiteX2" fmla="*/ 6974304 w 7320883"/>
              <a:gd name="connsiteY2" fmla="*/ 2699296 h 2699296"/>
              <a:gd name="connsiteX3" fmla="*/ 322862 w 7320883"/>
              <a:gd name="connsiteY3" fmla="*/ 2697284 h 2699296"/>
              <a:gd name="connsiteX4" fmla="*/ 0 w 7320883"/>
              <a:gd name="connsiteY4" fmla="*/ 0 h 2699296"/>
              <a:gd name="connsiteX0" fmla="*/ 0 w 7320883"/>
              <a:gd name="connsiteY0" fmla="*/ 0 h 2709179"/>
              <a:gd name="connsiteX1" fmla="*/ 7320883 w 7320883"/>
              <a:gd name="connsiteY1" fmla="*/ 190868 h 2709179"/>
              <a:gd name="connsiteX2" fmla="*/ 6974304 w 7320883"/>
              <a:gd name="connsiteY2" fmla="*/ 2699296 h 2709179"/>
              <a:gd name="connsiteX3" fmla="*/ 785653 w 7320883"/>
              <a:gd name="connsiteY3" fmla="*/ 2709179 h 2709179"/>
              <a:gd name="connsiteX4" fmla="*/ 0 w 7320883"/>
              <a:gd name="connsiteY4" fmla="*/ 0 h 2709179"/>
              <a:gd name="connsiteX0" fmla="*/ 370799 w 6535230"/>
              <a:gd name="connsiteY0" fmla="*/ 0 h 2675825"/>
              <a:gd name="connsiteX1" fmla="*/ 6535230 w 6535230"/>
              <a:gd name="connsiteY1" fmla="*/ 157514 h 2675825"/>
              <a:gd name="connsiteX2" fmla="*/ 6188651 w 6535230"/>
              <a:gd name="connsiteY2" fmla="*/ 2665942 h 2675825"/>
              <a:gd name="connsiteX3" fmla="*/ 0 w 6535230"/>
              <a:gd name="connsiteY3" fmla="*/ 2675825 h 2675825"/>
              <a:gd name="connsiteX4" fmla="*/ 370799 w 6535230"/>
              <a:gd name="connsiteY4" fmla="*/ 0 h 267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5230" h="2675825">
                <a:moveTo>
                  <a:pt x="370799" y="0"/>
                </a:moveTo>
                <a:lnTo>
                  <a:pt x="6535230" y="157514"/>
                </a:lnTo>
                <a:lnTo>
                  <a:pt x="6188651" y="2665942"/>
                </a:lnTo>
                <a:lnTo>
                  <a:pt x="0" y="2675825"/>
                </a:lnTo>
                <a:lnTo>
                  <a:pt x="370799"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DDE96951-4A08-BBC9-9978-1555040D884E}"/>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30451" y="-35539"/>
            <a:ext cx="2449767" cy="6361043"/>
          </a:xfrm>
          <a:prstGeom prst="rect">
            <a:avLst/>
          </a:prstGeom>
        </p:spPr>
      </p:pic>
      <p:sp>
        <p:nvSpPr>
          <p:cNvPr id="7" name="Rectangle 6">
            <a:extLst>
              <a:ext uri="{FF2B5EF4-FFF2-40B4-BE49-F238E27FC236}">
                <a16:creationId xmlns:a16="http://schemas.microsoft.com/office/drawing/2014/main" id="{5BDA6CC4-57B7-E970-988F-0ED3D5FB4BC3}"/>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32920072"/>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D34DC11C-D6CD-10A8-D722-BA368566197D}"/>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DDE96951-4A08-BBC9-9978-1555040D884E}"/>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069" y="39298"/>
            <a:ext cx="2449767" cy="6361043"/>
          </a:xfrm>
          <a:prstGeom prst="rect">
            <a:avLst/>
          </a:prstGeom>
        </p:spPr>
      </p:pic>
      <p:sp>
        <p:nvSpPr>
          <p:cNvPr id="7" name="Rectangle 6">
            <a:extLst>
              <a:ext uri="{FF2B5EF4-FFF2-40B4-BE49-F238E27FC236}">
                <a16:creationId xmlns:a16="http://schemas.microsoft.com/office/drawing/2014/main" id="{5BDA6CC4-57B7-E970-988F-0ED3D5FB4BC3}"/>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7659857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bg2">
            <a:lumMod val="25000"/>
          </a:schemeClr>
        </a:solidFill>
        <a:effectLst/>
      </p:bgPr>
    </p:bg>
    <p:spTree>
      <p:nvGrpSpPr>
        <p:cNvPr id="1" name=""/>
        <p:cNvGrpSpPr/>
        <p:nvPr/>
      </p:nvGrpSpPr>
      <p:grpSpPr>
        <a:xfrm>
          <a:off x="0" y="0"/>
          <a:ext cx="0" cy="0"/>
          <a:chOff x="0" y="0"/>
          <a:chExt cx="0" cy="0"/>
        </a:xfrm>
      </p:grpSpPr>
      <p:sp>
        <p:nvSpPr>
          <p:cNvPr id="11" name="Freeform 31">
            <a:extLst>
              <a:ext uri="{FF2B5EF4-FFF2-40B4-BE49-F238E27FC236}">
                <a16:creationId xmlns:a16="http://schemas.microsoft.com/office/drawing/2014/main" id="{FA2BF1BC-8B1D-4000-B488-EC0D904D35CD}"/>
              </a:ext>
            </a:extLst>
          </p:cNvPr>
          <p:cNvSpPr/>
          <p:nvPr userDrawn="1"/>
        </p:nvSpPr>
        <p:spPr>
          <a:xfrm flipV="1">
            <a:off x="0" y="0"/>
            <a:ext cx="494618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a:extLst>
              <a:ext uri="{FF2B5EF4-FFF2-40B4-BE49-F238E27FC236}">
                <a16:creationId xmlns:a16="http://schemas.microsoft.com/office/drawing/2014/main" id="{C5D1566A-371F-3CC4-9E29-8FEB6919CF71}"/>
              </a:ext>
            </a:extLst>
          </p:cNvPr>
          <p:cNvPicPr>
            <a:picLocks noChangeAspect="1"/>
          </p:cNvPicPr>
          <p:nvPr userDrawn="1"/>
        </p:nvPicPr>
        <p:blipFill>
          <a:blip r:embed="rId2">
            <a:alphaModFix amt="16000"/>
            <a:extLst>
              <a:ext uri="{28A0092B-C50C-407E-A947-70E740481C1C}">
                <a14:useLocalDpi xmlns:a14="http://schemas.microsoft.com/office/drawing/2010/main" val="0"/>
              </a:ext>
            </a:extLst>
          </a:blip>
          <a:srcRect/>
          <a:stretch/>
        </p:blipFill>
        <p:spPr>
          <a:xfrm rot="1026101" flipH="1">
            <a:off x="1464114" y="-151996"/>
            <a:ext cx="2498107" cy="6361043"/>
          </a:xfrm>
          <a:prstGeom prst="rect">
            <a:avLst/>
          </a:prstGeom>
        </p:spPr>
      </p:pic>
    </p:spTree>
    <p:extLst>
      <p:ext uri="{BB962C8B-B14F-4D97-AF65-F5344CB8AC3E}">
        <p14:creationId xmlns:p14="http://schemas.microsoft.com/office/powerpoint/2010/main" val="3165279786"/>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51459" y="2085496"/>
            <a:ext cx="7182628" cy="254573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82015"/>
              <a:gd name="connsiteY0" fmla="*/ 3277 h 2700561"/>
              <a:gd name="connsiteX1" fmla="*/ 6918570 w 6982015"/>
              <a:gd name="connsiteY1" fmla="*/ 0 h 2700561"/>
              <a:gd name="connsiteX2" fmla="*/ 6982015 w 6982015"/>
              <a:gd name="connsiteY2" fmla="*/ 2696476 h 2700561"/>
              <a:gd name="connsiteX3" fmla="*/ 322862 w 6982015"/>
              <a:gd name="connsiteY3" fmla="*/ 2700561 h 2700561"/>
              <a:gd name="connsiteX4" fmla="*/ 0 w 6982015"/>
              <a:gd name="connsiteY4" fmla="*/ 3277 h 2700561"/>
              <a:gd name="connsiteX0" fmla="*/ 0 w 7337753"/>
              <a:gd name="connsiteY0" fmla="*/ 0 h 2697284"/>
              <a:gd name="connsiteX1" fmla="*/ 7337753 w 7337753"/>
              <a:gd name="connsiteY1" fmla="*/ 215944 h 2697284"/>
              <a:gd name="connsiteX2" fmla="*/ 6982015 w 7337753"/>
              <a:gd name="connsiteY2" fmla="*/ 2693199 h 2697284"/>
              <a:gd name="connsiteX3" fmla="*/ 322862 w 7337753"/>
              <a:gd name="connsiteY3" fmla="*/ 2697284 h 2697284"/>
              <a:gd name="connsiteX4" fmla="*/ 0 w 7337753"/>
              <a:gd name="connsiteY4" fmla="*/ 0 h 2697284"/>
              <a:gd name="connsiteX0" fmla="*/ 0 w 7337753"/>
              <a:gd name="connsiteY0" fmla="*/ 0 h 2703961"/>
              <a:gd name="connsiteX1" fmla="*/ 7337753 w 7337753"/>
              <a:gd name="connsiteY1" fmla="*/ 215944 h 2703961"/>
              <a:gd name="connsiteX2" fmla="*/ 6982015 w 7337753"/>
              <a:gd name="connsiteY2" fmla="*/ 2693199 h 2703961"/>
              <a:gd name="connsiteX3" fmla="*/ 711266 w 7337753"/>
              <a:gd name="connsiteY3" fmla="*/ 2703961 h 2703961"/>
              <a:gd name="connsiteX4" fmla="*/ 0 w 7337753"/>
              <a:gd name="connsiteY4" fmla="*/ 0 h 2703961"/>
              <a:gd name="connsiteX0" fmla="*/ 352010 w 6626487"/>
              <a:gd name="connsiteY0" fmla="*/ 0 h 2545739"/>
              <a:gd name="connsiteX1" fmla="*/ 6626487 w 6626487"/>
              <a:gd name="connsiteY1" fmla="*/ 57722 h 2545739"/>
              <a:gd name="connsiteX2" fmla="*/ 6270749 w 6626487"/>
              <a:gd name="connsiteY2" fmla="*/ 2534977 h 2545739"/>
              <a:gd name="connsiteX3" fmla="*/ 0 w 6626487"/>
              <a:gd name="connsiteY3" fmla="*/ 2545739 h 2545739"/>
              <a:gd name="connsiteX4" fmla="*/ 352010 w 6626487"/>
              <a:gd name="connsiteY4" fmla="*/ 0 h 2545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487" h="2545739">
                <a:moveTo>
                  <a:pt x="352010" y="0"/>
                </a:moveTo>
                <a:lnTo>
                  <a:pt x="6626487" y="57722"/>
                </a:lnTo>
                <a:lnTo>
                  <a:pt x="6270749" y="2534977"/>
                </a:lnTo>
                <a:lnTo>
                  <a:pt x="0" y="2545739"/>
                </a:lnTo>
                <a:lnTo>
                  <a:pt x="352010"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8EE5B1-732C-905E-3DB6-70BC77B3201D}"/>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52206B3-33A2-F278-2CC8-FF3B622115DF}"/>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454281" y="-145754"/>
            <a:ext cx="2449766" cy="6361042"/>
          </a:xfrm>
          <a:prstGeom prst="rect">
            <a:avLst/>
          </a:prstGeom>
        </p:spPr>
      </p:pic>
    </p:spTree>
    <p:extLst>
      <p:ext uri="{BB962C8B-B14F-4D97-AF65-F5344CB8AC3E}">
        <p14:creationId xmlns:p14="http://schemas.microsoft.com/office/powerpoint/2010/main" val="856355587"/>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5642B78A-E91F-0CF7-0001-026B9AF14427}"/>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09526642-DC5A-417E-14F2-04F4F1E57588}"/>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35556" y="47550"/>
            <a:ext cx="2449766" cy="6361042"/>
          </a:xfrm>
          <a:prstGeom prst="rect">
            <a:avLst/>
          </a:prstGeom>
        </p:spPr>
      </p:pic>
      <p:sp>
        <p:nvSpPr>
          <p:cNvPr id="7" name="Rectangle 6">
            <a:extLst>
              <a:ext uri="{FF2B5EF4-FFF2-40B4-BE49-F238E27FC236}">
                <a16:creationId xmlns:a16="http://schemas.microsoft.com/office/drawing/2014/main" id="{658EE5B1-732C-905E-3DB6-70BC77B3201D}"/>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72378159"/>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6" y="-98359"/>
            <a:ext cx="2428511" cy="6361042"/>
          </a:xfrm>
          <a:prstGeom prst="rect">
            <a:avLst/>
          </a:prstGeom>
        </p:spPr>
      </p:pic>
      <p:sp>
        <p:nvSpPr>
          <p:cNvPr id="9" name="Rectangle 8">
            <a:extLst>
              <a:ext uri="{FF2B5EF4-FFF2-40B4-BE49-F238E27FC236}">
                <a16:creationId xmlns:a16="http://schemas.microsoft.com/office/drawing/2014/main" id="{4489A84B-E06C-44AA-620B-B41A5D68190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69364378"/>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9" name="Rectangle 8">
            <a:extLst>
              <a:ext uri="{FF2B5EF4-FFF2-40B4-BE49-F238E27FC236}">
                <a16:creationId xmlns:a16="http://schemas.microsoft.com/office/drawing/2014/main" id="{4489A84B-E06C-44AA-620B-B41A5D681901}"/>
              </a:ext>
            </a:extLst>
          </p:cNvPr>
          <p:cNvSpPr/>
          <p:nvPr userDrawn="1"/>
        </p:nvSpPr>
        <p:spPr>
          <a:xfrm>
            <a:off x="0" y="6558047"/>
            <a:ext cx="12192000" cy="29995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37502534"/>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6" name="Rectangle 5">
            <a:extLst>
              <a:ext uri="{FF2B5EF4-FFF2-40B4-BE49-F238E27FC236}">
                <a16:creationId xmlns:a16="http://schemas.microsoft.com/office/drawing/2014/main" id="{661AAC51-D986-7C19-1FB9-900A030E0733}"/>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3DFC213B-B9EE-DEB5-38FD-7D81DE530CF4}"/>
              </a:ext>
            </a:extLst>
          </p:cNvPr>
          <p:cNvPicPr>
            <a:picLocks noChangeAspect="1"/>
          </p:cNvPicPr>
          <p:nvPr userDrawn="1"/>
        </p:nvPicPr>
        <p:blipFill>
          <a:blip r:embed="rId4">
            <a:alphaModFix amt="24000"/>
            <a:extLst>
              <a:ext uri="{28A0092B-C50C-407E-A947-70E740481C1C}">
                <a14:useLocalDpi xmlns:a14="http://schemas.microsoft.com/office/drawing/2010/main" val="0"/>
              </a:ext>
            </a:extLst>
          </a:blip>
          <a:stretch>
            <a:fillRect/>
          </a:stretch>
        </p:blipFill>
        <p:spPr>
          <a:xfrm>
            <a:off x="0" y="6602297"/>
            <a:ext cx="12192000" cy="211452"/>
          </a:xfrm>
          <a:prstGeom prst="rect">
            <a:avLst/>
          </a:prstGeom>
        </p:spPr>
      </p:pic>
    </p:spTree>
    <p:extLst>
      <p:ext uri="{BB962C8B-B14F-4D97-AF65-F5344CB8AC3E}">
        <p14:creationId xmlns:p14="http://schemas.microsoft.com/office/powerpoint/2010/main" val="3722418482"/>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6" name="Rectangle 5">
            <a:extLst>
              <a:ext uri="{FF2B5EF4-FFF2-40B4-BE49-F238E27FC236}">
                <a16:creationId xmlns:a16="http://schemas.microsoft.com/office/drawing/2014/main" id="{00D11147-3D6B-3369-9217-DB5806440F2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7598FB37-BA74-E127-E4A5-00DCAA4763D1}"/>
              </a:ext>
            </a:extLst>
          </p:cNvPr>
          <p:cNvPicPr>
            <a:picLocks noChangeAspect="1"/>
          </p:cNvPicPr>
          <p:nvPr userDrawn="1"/>
        </p:nvPicPr>
        <p:blipFill>
          <a:blip r:embed="rId4">
            <a:alphaModFix amt="24000"/>
            <a:extLst>
              <a:ext uri="{28A0092B-C50C-407E-A947-70E740481C1C}">
                <a14:useLocalDpi xmlns:a14="http://schemas.microsoft.com/office/drawing/2010/main" val="0"/>
              </a:ext>
            </a:extLst>
          </a:blip>
          <a:stretch>
            <a:fillRect/>
          </a:stretch>
        </p:blipFill>
        <p:spPr>
          <a:xfrm>
            <a:off x="0" y="6602297"/>
            <a:ext cx="12192000" cy="211452"/>
          </a:xfrm>
          <a:prstGeom prst="rect">
            <a:avLst/>
          </a:prstGeom>
        </p:spPr>
      </p:pic>
    </p:spTree>
    <p:extLst>
      <p:ext uri="{BB962C8B-B14F-4D97-AF65-F5344CB8AC3E}">
        <p14:creationId xmlns:p14="http://schemas.microsoft.com/office/powerpoint/2010/main" val="444438072"/>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6" name="Rectangle 5">
            <a:extLst>
              <a:ext uri="{FF2B5EF4-FFF2-40B4-BE49-F238E27FC236}">
                <a16:creationId xmlns:a16="http://schemas.microsoft.com/office/drawing/2014/main" id="{276D8AAB-A448-8794-9AA3-26811D233209}"/>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38940690"/>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1563905"/>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7322735"/>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035075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rgbClr val="3B3838"/>
        </a:solidFill>
        <a:effectLst/>
      </p:bgPr>
    </p:bg>
    <p:spTree>
      <p:nvGrpSpPr>
        <p:cNvPr id="1" name=""/>
        <p:cNvGrpSpPr/>
        <p:nvPr/>
      </p:nvGrpSpPr>
      <p:grpSpPr>
        <a:xfrm>
          <a:off x="0" y="0"/>
          <a:ext cx="0" cy="0"/>
          <a:chOff x="0" y="0"/>
          <a:chExt cx="0" cy="0"/>
        </a:xfrm>
      </p:grpSpPr>
      <p:sp>
        <p:nvSpPr>
          <p:cNvPr id="3" name="Freeform 31">
            <a:extLst>
              <a:ext uri="{FF2B5EF4-FFF2-40B4-BE49-F238E27FC236}">
                <a16:creationId xmlns:a16="http://schemas.microsoft.com/office/drawing/2014/main" id="{D7745285-D4C7-0E9C-DC86-5CED39B4F58F}"/>
              </a:ext>
            </a:extLst>
          </p:cNvPr>
          <p:cNvSpPr/>
          <p:nvPr userDrawn="1"/>
        </p:nvSpPr>
        <p:spPr>
          <a:xfrm flipV="1">
            <a:off x="4331970" y="0"/>
            <a:ext cx="538693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rgbClr val="78E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32F79E77-F530-308F-393E-66AFFE085A8F}"/>
              </a:ext>
            </a:extLst>
          </p:cNvPr>
          <p:cNvSpPr/>
          <p:nvPr userDrawn="1"/>
        </p:nvSpPr>
        <p:spPr>
          <a:xfrm flipV="1">
            <a:off x="2473093" y="0"/>
            <a:ext cx="494618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31">
            <a:extLst>
              <a:ext uri="{FF2B5EF4-FFF2-40B4-BE49-F238E27FC236}">
                <a16:creationId xmlns:a16="http://schemas.microsoft.com/office/drawing/2014/main" id="{FA2BF1BC-8B1D-4000-B488-EC0D904D35CD}"/>
              </a:ext>
            </a:extLst>
          </p:cNvPr>
          <p:cNvSpPr/>
          <p:nvPr userDrawn="1"/>
        </p:nvSpPr>
        <p:spPr>
          <a:xfrm flipV="1">
            <a:off x="0" y="0"/>
            <a:ext cx="494618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6F4C92FB-CB2B-AB8F-CFA5-9F01502DA01D}"/>
              </a:ext>
            </a:extLst>
          </p:cNvPr>
          <p:cNvPicPr>
            <a:picLocks noChangeAspect="1"/>
          </p:cNvPicPr>
          <p:nvPr userDrawn="1"/>
        </p:nvPicPr>
        <p:blipFill>
          <a:blip r:embed="rId2">
            <a:alphaModFix amt="16000"/>
            <a:extLst>
              <a:ext uri="{28A0092B-C50C-407E-A947-70E740481C1C}">
                <a14:useLocalDpi xmlns:a14="http://schemas.microsoft.com/office/drawing/2010/main" val="0"/>
              </a:ext>
            </a:extLst>
          </a:blip>
          <a:srcRect/>
          <a:stretch/>
        </p:blipFill>
        <p:spPr>
          <a:xfrm rot="1026101" flipH="1">
            <a:off x="1464114" y="-151996"/>
            <a:ext cx="2498107" cy="6361043"/>
          </a:xfrm>
          <a:prstGeom prst="rect">
            <a:avLst/>
          </a:prstGeom>
        </p:spPr>
      </p:pic>
    </p:spTree>
    <p:extLst>
      <p:ext uri="{BB962C8B-B14F-4D97-AF65-F5344CB8AC3E}">
        <p14:creationId xmlns:p14="http://schemas.microsoft.com/office/powerpoint/2010/main" val="1719852512"/>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7386" t="6356" r="7386" b="4134"/>
          <a:stretch/>
        </p:blipFill>
        <p:spPr>
          <a:xfrm>
            <a:off x="0" y="-6115"/>
            <a:ext cx="7906220" cy="6864115"/>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42646270"/>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7386" r="7386"/>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7773630"/>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3" b="7813"/>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Rectangle 1">
            <a:extLst>
              <a:ext uri="{FF2B5EF4-FFF2-40B4-BE49-F238E27FC236}">
                <a16:creationId xmlns:a16="http://schemas.microsoft.com/office/drawing/2014/main" id="{06BB1772-2435-8F7A-DCF3-9A7EDEE3F219}"/>
              </a:ext>
            </a:extLst>
          </p:cNvPr>
          <p:cNvSpPr/>
          <p:nvPr userDrawn="1"/>
        </p:nvSpPr>
        <p:spPr>
          <a:xfrm>
            <a:off x="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345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5465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3" b="7813"/>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Rectangle 1">
            <a:extLst>
              <a:ext uri="{FF2B5EF4-FFF2-40B4-BE49-F238E27FC236}">
                <a16:creationId xmlns:a16="http://schemas.microsoft.com/office/drawing/2014/main" id="{3B427F41-0084-FCC5-B3DE-F8D2BFB03F6D}"/>
              </a:ext>
            </a:extLst>
          </p:cNvPr>
          <p:cNvSpPr/>
          <p:nvPr userDrawn="1"/>
        </p:nvSpPr>
        <p:spPr>
          <a:xfrm>
            <a:off x="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0730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620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0503786"/>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6B1BF176-2001-B025-C8DC-9586C84F8E66}"/>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CACB4D60-11C3-41B4-5301-6E7D49F35A9F}"/>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3603601" y="-10139"/>
            <a:ext cx="2449767" cy="6361043"/>
          </a:xfrm>
          <a:prstGeom prst="rect">
            <a:avLst/>
          </a:prstGeom>
        </p:spPr>
      </p:pic>
      <p:sp>
        <p:nvSpPr>
          <p:cNvPr id="6" name="Rectangle 5">
            <a:extLst>
              <a:ext uri="{FF2B5EF4-FFF2-40B4-BE49-F238E27FC236}">
                <a16:creationId xmlns:a16="http://schemas.microsoft.com/office/drawing/2014/main" id="{A92DA0AC-4116-B094-4B41-9DCDD02337C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8251475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8_Custom Layout">
    <p:bg>
      <p:bgPr>
        <a:solidFill>
          <a:srgbClr val="151515"/>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CCC0ED8-8B19-50AB-0E7C-85C417BC405E}"/>
              </a:ext>
            </a:extLst>
          </p:cNvPr>
          <p:cNvSpPr/>
          <p:nvPr userDrawn="1"/>
        </p:nvSpPr>
        <p:spPr>
          <a:xfrm>
            <a:off x="0" y="2718652"/>
            <a:ext cx="3872393" cy="416537"/>
          </a:xfrm>
          <a:prstGeom prst="rect">
            <a:avLst/>
          </a:prstGeom>
          <a:solidFill>
            <a:srgbClr val="15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592B15A9-A0C6-BE28-62A5-999803ADBB7E}"/>
              </a:ext>
            </a:extLst>
          </p:cNvPr>
          <p:cNvPicPr>
            <a:picLocks noChangeAspect="1"/>
          </p:cNvPicPr>
          <p:nvPr userDrawn="1"/>
        </p:nvPicPr>
        <p:blipFill>
          <a:blip r:embed="rId2">
            <a:alphaModFix amt="16000"/>
            <a:extLst>
              <a:ext uri="{28A0092B-C50C-407E-A947-70E740481C1C}">
                <a14:useLocalDpi xmlns:a14="http://schemas.microsoft.com/office/drawing/2010/main" val="0"/>
              </a:ext>
            </a:extLst>
          </a:blip>
          <a:srcRect/>
          <a:stretch/>
        </p:blipFill>
        <p:spPr>
          <a:xfrm rot="21038638">
            <a:off x="3613957" y="-45333"/>
            <a:ext cx="2449767" cy="6361043"/>
          </a:xfrm>
          <a:prstGeom prst="rect">
            <a:avLst/>
          </a:prstGeom>
        </p:spPr>
      </p:pic>
      <p:sp>
        <p:nvSpPr>
          <p:cNvPr id="5" name="Rectangle 4">
            <a:extLst>
              <a:ext uri="{FF2B5EF4-FFF2-40B4-BE49-F238E27FC236}">
                <a16:creationId xmlns:a16="http://schemas.microsoft.com/office/drawing/2014/main" id="{15F403B6-D95E-14B3-D0B4-7D4521C1EDFF}"/>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293369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64" r="21164"/>
          <a:stretch/>
        </p:blipFill>
        <p:spPr>
          <a:xfrm>
            <a:off x="0" y="0"/>
            <a:ext cx="5932752"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E2D6E037-4A5D-E900-BDDE-669DBA2FE7E0}"/>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F71769A9-EBC4-01B7-7835-4BD55E2DC135}"/>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3622651" y="40660"/>
            <a:ext cx="2449767" cy="6361043"/>
          </a:xfrm>
          <a:prstGeom prst="rect">
            <a:avLst/>
          </a:prstGeom>
        </p:spPr>
      </p:pic>
      <p:sp>
        <p:nvSpPr>
          <p:cNvPr id="6" name="Rectangle 5">
            <a:extLst>
              <a:ext uri="{FF2B5EF4-FFF2-40B4-BE49-F238E27FC236}">
                <a16:creationId xmlns:a16="http://schemas.microsoft.com/office/drawing/2014/main" id="{2817F64E-6E80-8E41-21F1-4008EB22BB5C}"/>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0406279"/>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5699" r="25699"/>
          <a:stretch/>
        </p:blipFill>
        <p:spPr>
          <a:xfrm>
            <a:off x="0" y="0"/>
            <a:ext cx="5932752"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E2D6E037-4A5D-E900-BDDE-669DBA2FE7E0}"/>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F71769A9-EBC4-01B7-7835-4BD55E2DC135}"/>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3622651" y="40660"/>
            <a:ext cx="2449767" cy="6361043"/>
          </a:xfrm>
          <a:prstGeom prst="rect">
            <a:avLst/>
          </a:prstGeom>
        </p:spPr>
      </p:pic>
      <p:sp>
        <p:nvSpPr>
          <p:cNvPr id="6" name="Rectangle 5">
            <a:extLst>
              <a:ext uri="{FF2B5EF4-FFF2-40B4-BE49-F238E27FC236}">
                <a16:creationId xmlns:a16="http://schemas.microsoft.com/office/drawing/2014/main" id="{2817F64E-6E80-8E41-21F1-4008EB22BB5C}"/>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8271587"/>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0D9F8560-B017-8C4F-C3B6-70125AACB36B}"/>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1244805" y="-25758"/>
            <a:ext cx="10953759"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 name="connsiteX0" fmla="*/ 1 w 10787060"/>
              <a:gd name="connsiteY0" fmla="*/ 6883758 h 6883758"/>
              <a:gd name="connsiteX1" fmla="*/ 7171923 w 10787060"/>
              <a:gd name="connsiteY1" fmla="*/ 6870879 h 6883758"/>
              <a:gd name="connsiteX2" fmla="*/ 7944193 w 10787060"/>
              <a:gd name="connsiteY2" fmla="*/ 6877010 h 6883758"/>
              <a:gd name="connsiteX3" fmla="*/ 10787060 w 10787060"/>
              <a:gd name="connsiteY3" fmla="*/ 32282 h 6883758"/>
              <a:gd name="connsiteX4" fmla="*/ 0 w 10787060"/>
              <a:gd name="connsiteY4" fmla="*/ 0 h 6883758"/>
              <a:gd name="connsiteX5" fmla="*/ 1 w 10787060"/>
              <a:gd name="connsiteY5" fmla="*/ 6883758 h 6883758"/>
              <a:gd name="connsiteX0" fmla="*/ 1 w 10787060"/>
              <a:gd name="connsiteY0" fmla="*/ 6883758 h 6883758"/>
              <a:gd name="connsiteX1" fmla="*/ 7171923 w 10787060"/>
              <a:gd name="connsiteY1" fmla="*/ 6870879 h 6883758"/>
              <a:gd name="connsiteX2" fmla="*/ 8561493 w 10787060"/>
              <a:gd name="connsiteY2" fmla="*/ 6863961 h 6883758"/>
              <a:gd name="connsiteX3" fmla="*/ 10787060 w 10787060"/>
              <a:gd name="connsiteY3" fmla="*/ 32282 h 6883758"/>
              <a:gd name="connsiteX4" fmla="*/ 0 w 10787060"/>
              <a:gd name="connsiteY4" fmla="*/ 0 h 6883758"/>
              <a:gd name="connsiteX5" fmla="*/ 1 w 10787060"/>
              <a:gd name="connsiteY5" fmla="*/ 6883758 h 6883758"/>
              <a:gd name="connsiteX0" fmla="*/ 1 w 10787060"/>
              <a:gd name="connsiteY0" fmla="*/ 6883758 h 6883758"/>
              <a:gd name="connsiteX1" fmla="*/ 7171923 w 10787060"/>
              <a:gd name="connsiteY1" fmla="*/ 6870879 h 6883758"/>
              <a:gd name="connsiteX2" fmla="*/ 8879890 w 10787060"/>
              <a:gd name="connsiteY2" fmla="*/ 6850911 h 6883758"/>
              <a:gd name="connsiteX3" fmla="*/ 10787060 w 10787060"/>
              <a:gd name="connsiteY3" fmla="*/ 32282 h 6883758"/>
              <a:gd name="connsiteX4" fmla="*/ 0 w 10787060"/>
              <a:gd name="connsiteY4" fmla="*/ 0 h 6883758"/>
              <a:gd name="connsiteX5" fmla="*/ 1 w 10787060"/>
              <a:gd name="connsiteY5" fmla="*/ 6883758 h 6883758"/>
              <a:gd name="connsiteX0" fmla="*/ 1 w 10787060"/>
              <a:gd name="connsiteY0" fmla="*/ 6883758 h 6890061"/>
              <a:gd name="connsiteX1" fmla="*/ 7171923 w 10787060"/>
              <a:gd name="connsiteY1" fmla="*/ 6870879 h 6890061"/>
              <a:gd name="connsiteX2" fmla="*/ 9568668 w 10787060"/>
              <a:gd name="connsiteY2" fmla="*/ 6890061 h 6890061"/>
              <a:gd name="connsiteX3" fmla="*/ 10787060 w 10787060"/>
              <a:gd name="connsiteY3" fmla="*/ 32282 h 6890061"/>
              <a:gd name="connsiteX4" fmla="*/ 0 w 10787060"/>
              <a:gd name="connsiteY4" fmla="*/ 0 h 6890061"/>
              <a:gd name="connsiteX5" fmla="*/ 1 w 10787060"/>
              <a:gd name="connsiteY5" fmla="*/ 6883758 h 6890061"/>
              <a:gd name="connsiteX0" fmla="*/ 1 w 10962504"/>
              <a:gd name="connsiteY0" fmla="*/ 6883758 h 6890061"/>
              <a:gd name="connsiteX1" fmla="*/ 7171923 w 10962504"/>
              <a:gd name="connsiteY1" fmla="*/ 6870879 h 6890061"/>
              <a:gd name="connsiteX2" fmla="*/ 9568668 w 10962504"/>
              <a:gd name="connsiteY2" fmla="*/ 6890061 h 6890061"/>
              <a:gd name="connsiteX3" fmla="*/ 10962504 w 10962504"/>
              <a:gd name="connsiteY3" fmla="*/ 25758 h 6890061"/>
              <a:gd name="connsiteX4" fmla="*/ 0 w 10962504"/>
              <a:gd name="connsiteY4" fmla="*/ 0 h 6890061"/>
              <a:gd name="connsiteX5" fmla="*/ 1 w 10962504"/>
              <a:gd name="connsiteY5" fmla="*/ 6883758 h 6890061"/>
              <a:gd name="connsiteX0" fmla="*/ 1 w 10962504"/>
              <a:gd name="connsiteY0" fmla="*/ 6883758 h 6896586"/>
              <a:gd name="connsiteX1" fmla="*/ 7171923 w 10962504"/>
              <a:gd name="connsiteY1" fmla="*/ 6870879 h 6896586"/>
              <a:gd name="connsiteX2" fmla="*/ 9789595 w 10962504"/>
              <a:gd name="connsiteY2" fmla="*/ 6896586 h 6896586"/>
              <a:gd name="connsiteX3" fmla="*/ 10962504 w 10962504"/>
              <a:gd name="connsiteY3" fmla="*/ 25758 h 6896586"/>
              <a:gd name="connsiteX4" fmla="*/ 0 w 10962504"/>
              <a:gd name="connsiteY4" fmla="*/ 0 h 6896586"/>
              <a:gd name="connsiteX5" fmla="*/ 1 w 10962504"/>
              <a:gd name="connsiteY5" fmla="*/ 6883758 h 6896586"/>
              <a:gd name="connsiteX0" fmla="*/ 1 w 10962504"/>
              <a:gd name="connsiteY0" fmla="*/ 6883758 h 6883758"/>
              <a:gd name="connsiteX1" fmla="*/ 7171923 w 10962504"/>
              <a:gd name="connsiteY1" fmla="*/ 6870879 h 6883758"/>
              <a:gd name="connsiteX2" fmla="*/ 9828583 w 10962504"/>
              <a:gd name="connsiteY2" fmla="*/ 6870487 h 6883758"/>
              <a:gd name="connsiteX3" fmla="*/ 10962504 w 10962504"/>
              <a:gd name="connsiteY3" fmla="*/ 25758 h 6883758"/>
              <a:gd name="connsiteX4" fmla="*/ 0 w 10962504"/>
              <a:gd name="connsiteY4" fmla="*/ 0 h 6883758"/>
              <a:gd name="connsiteX5" fmla="*/ 1 w 10962504"/>
              <a:gd name="connsiteY5" fmla="*/ 6883758 h 6883758"/>
              <a:gd name="connsiteX0" fmla="*/ 1 w 10897525"/>
              <a:gd name="connsiteY0" fmla="*/ 6883758 h 6883758"/>
              <a:gd name="connsiteX1" fmla="*/ 7171923 w 10897525"/>
              <a:gd name="connsiteY1" fmla="*/ 6870879 h 6883758"/>
              <a:gd name="connsiteX2" fmla="*/ 9828583 w 10897525"/>
              <a:gd name="connsiteY2" fmla="*/ 6870487 h 6883758"/>
              <a:gd name="connsiteX3" fmla="*/ 10897525 w 10897525"/>
              <a:gd name="connsiteY3" fmla="*/ 25758 h 6883758"/>
              <a:gd name="connsiteX4" fmla="*/ 0 w 10897525"/>
              <a:gd name="connsiteY4" fmla="*/ 0 h 6883758"/>
              <a:gd name="connsiteX5" fmla="*/ 1 w 10897525"/>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7525" h="6883758">
                <a:moveTo>
                  <a:pt x="1" y="6883758"/>
                </a:moveTo>
                <a:lnTo>
                  <a:pt x="7171923" y="6870879"/>
                </a:lnTo>
                <a:lnTo>
                  <a:pt x="9828583" y="6870487"/>
                </a:lnTo>
                <a:lnTo>
                  <a:pt x="10897525" y="25758"/>
                </a:lnTo>
                <a:lnTo>
                  <a:pt x="0" y="0"/>
                </a:lnTo>
                <a:cubicBezTo>
                  <a:pt x="0" y="2294586"/>
                  <a:pt x="1" y="4589172"/>
                  <a:pt x="1" y="6883758"/>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a:extLst>
              <a:ext uri="{FF2B5EF4-FFF2-40B4-BE49-F238E27FC236}">
                <a16:creationId xmlns:a16="http://schemas.microsoft.com/office/drawing/2014/main" id="{83348EC2-32EC-1C3B-93C9-1304D5CB649F}"/>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771285" y="49168"/>
            <a:ext cx="2428511" cy="6361043"/>
          </a:xfrm>
          <a:prstGeom prst="rect">
            <a:avLst/>
          </a:prstGeom>
        </p:spPr>
      </p:pic>
      <p:sp>
        <p:nvSpPr>
          <p:cNvPr id="6" name="Rectangle 5">
            <a:extLst>
              <a:ext uri="{FF2B5EF4-FFF2-40B4-BE49-F238E27FC236}">
                <a16:creationId xmlns:a16="http://schemas.microsoft.com/office/drawing/2014/main" id="{D4C60143-ADDC-C381-181A-255AB6D452E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26138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DFE9B0-A93E-2B97-13EA-720E72968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C870570-0385-C72F-B9B3-611B5CCC6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B05A7B-0B69-6B88-4A80-31E979BF1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9F948-E013-473B-AAD6-65E53E8ED626}" type="datetimeFigureOut">
              <a:rPr lang="fr-FR" smtClean="0"/>
              <a:t>15/04/2025</a:t>
            </a:fld>
            <a:endParaRPr lang="fr-FR"/>
          </a:p>
        </p:txBody>
      </p:sp>
      <p:sp>
        <p:nvSpPr>
          <p:cNvPr id="5" name="Espace réservé du pied de page 4">
            <a:extLst>
              <a:ext uri="{FF2B5EF4-FFF2-40B4-BE49-F238E27FC236}">
                <a16:creationId xmlns:a16="http://schemas.microsoft.com/office/drawing/2014/main" id="{784B7B48-227D-C96E-EF91-310930C90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3CE85E8-F2AC-36CE-05B8-56525F4B3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B08FD-5B6E-4E67-B3F5-F69E1F767947}" type="slidenum">
              <a:rPr lang="fr-FR" smtClean="0"/>
              <a:t>‹N°›</a:t>
            </a:fld>
            <a:endParaRPr lang="fr-FR"/>
          </a:p>
        </p:txBody>
      </p:sp>
    </p:spTree>
    <p:extLst>
      <p:ext uri="{BB962C8B-B14F-4D97-AF65-F5344CB8AC3E}">
        <p14:creationId xmlns:p14="http://schemas.microsoft.com/office/powerpoint/2010/main" val="2678077515"/>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8" r:id="rId3"/>
    <p:sldLayoutId id="2147483662" r:id="rId4"/>
    <p:sldLayoutId id="2147483679" r:id="rId5"/>
    <p:sldLayoutId id="2147483759" r:id="rId6"/>
    <p:sldLayoutId id="2147483754" r:id="rId7"/>
    <p:sldLayoutId id="2147483806" r:id="rId8"/>
    <p:sldLayoutId id="2147483753" r:id="rId9"/>
    <p:sldLayoutId id="2147483777" r:id="rId10"/>
    <p:sldLayoutId id="2147483812" r:id="rId11"/>
    <p:sldLayoutId id="2147483800" r:id="rId12"/>
    <p:sldLayoutId id="2147483811" r:id="rId13"/>
    <p:sldLayoutId id="2147483801" r:id="rId14"/>
    <p:sldLayoutId id="2147483810" r:id="rId15"/>
    <p:sldLayoutId id="2147483802" r:id="rId16"/>
    <p:sldLayoutId id="2147483809" r:id="rId17"/>
    <p:sldLayoutId id="2147483778" r:id="rId18"/>
    <p:sldLayoutId id="2147483808" r:id="rId19"/>
    <p:sldLayoutId id="2147483779" r:id="rId20"/>
    <p:sldLayoutId id="2147483807" r:id="rId21"/>
    <p:sldLayoutId id="2147483756" r:id="rId22"/>
    <p:sldLayoutId id="2147483799" r:id="rId23"/>
    <p:sldLayoutId id="2147483796" r:id="rId24"/>
    <p:sldLayoutId id="2147483797" r:id="rId25"/>
    <p:sldLayoutId id="2147483798" r:id="rId26"/>
    <p:sldLayoutId id="2147483795" r:id="rId27"/>
    <p:sldLayoutId id="2147483813" r:id="rId28"/>
    <p:sldLayoutId id="2147483814" r:id="rId29"/>
    <p:sldLayoutId id="2147483815" r:id="rId30"/>
    <p:sldLayoutId id="2147483816" r:id="rId31"/>
    <p:sldLayoutId id="2147483794" r:id="rId32"/>
    <p:sldLayoutId id="2147483803" r:id="rId33"/>
    <p:sldLayoutId id="2147483676" r:id="rId34"/>
    <p:sldLayoutId id="2147483708"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4.xml"/><Relationship Id="rId5" Type="http://schemas.openxmlformats.org/officeDocument/2006/relationships/image" Target="../media/image26.gif"/><Relationship Id="rId4" Type="http://schemas.openxmlformats.org/officeDocument/2006/relationships/image" Target="../media/image25.bin"/></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14.xml"/><Relationship Id="rId5" Type="http://schemas.openxmlformats.org/officeDocument/2006/relationships/image" Target="../media/image54.sv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9.bin"/><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bin"/><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3.bin"/><Relationship Id="rId2" Type="http://schemas.openxmlformats.org/officeDocument/2006/relationships/image" Target="../media/image32.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4.bin"/><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5.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3">
            <a:extLst>
              <a:ext uri="{FF2B5EF4-FFF2-40B4-BE49-F238E27FC236}">
                <a16:creationId xmlns:a16="http://schemas.microsoft.com/office/drawing/2014/main" id="{B1CD8FCE-31B7-F8EF-9EC7-24696E90760A}"/>
              </a:ext>
            </a:extLst>
          </p:cNvPr>
          <p:cNvSpPr txBox="1"/>
          <p:nvPr/>
        </p:nvSpPr>
        <p:spPr>
          <a:xfrm>
            <a:off x="4433815" y="2217851"/>
            <a:ext cx="6086923" cy="1754326"/>
          </a:xfrm>
          <a:prstGeom prst="rect">
            <a:avLst/>
          </a:prstGeom>
          <a:noFill/>
        </p:spPr>
        <p:txBody>
          <a:bodyPr wrap="none" rtlCol="0">
            <a:spAutoFit/>
          </a:bodyPr>
          <a:lstStyle/>
          <a:p>
            <a:r>
              <a:rPr lang="en-US" sz="2800" spc="-150" dirty="0">
                <a:solidFill>
                  <a:schemeClr val="bg1"/>
                </a:solidFill>
                <a:latin typeface="Poppins" panose="00000500000000000000" pitchFamily="2" charset="0"/>
                <a:ea typeface="Open Sans" panose="020B0606030504020204" pitchFamily="34" charset="0"/>
                <a:cs typeface="Poppins" panose="00000500000000000000" pitchFamily="2" charset="0"/>
              </a:rPr>
              <a:t>Security</a:t>
            </a:r>
          </a:p>
          <a:p>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Keycloak</a:t>
            </a:r>
            <a:b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b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De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sacrés</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attributs</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sp>
        <p:nvSpPr>
          <p:cNvPr id="4" name="TextBox 23">
            <a:extLst>
              <a:ext uri="{FF2B5EF4-FFF2-40B4-BE49-F238E27FC236}">
                <a16:creationId xmlns:a16="http://schemas.microsoft.com/office/drawing/2014/main" id="{604FCAA2-0DEA-69BF-B404-8ECF517AD5B9}"/>
              </a:ext>
            </a:extLst>
          </p:cNvPr>
          <p:cNvSpPr txBox="1"/>
          <p:nvPr/>
        </p:nvSpPr>
        <p:spPr>
          <a:xfrm>
            <a:off x="10752659" y="5988645"/>
            <a:ext cx="1026243" cy="830997"/>
          </a:xfrm>
          <a:prstGeom prst="rect">
            <a:avLst/>
          </a:prstGeom>
          <a:noFill/>
        </p:spPr>
        <p:txBody>
          <a:bodyPr wrap="none" rtlCol="0">
            <a:spAutoFit/>
          </a:bodyPr>
          <a:lstStyle/>
          <a:p>
            <a:pPr>
              <a:lnSpc>
                <a:spcPct val="200000"/>
              </a:lnSpc>
            </a:pPr>
            <a:r>
              <a:rPr lang="en-US" sz="1200" dirty="0">
                <a:solidFill>
                  <a:schemeClr val="bg1"/>
                </a:solidFill>
                <a:latin typeface="Poppins" panose="00000500000000000000" pitchFamily="2" charset="0"/>
                <a:ea typeface="Open Sans" panose="020B0606030504020204" pitchFamily="34" charset="0"/>
                <a:cs typeface="Poppins" panose="00000500000000000000" pitchFamily="2" charset="0"/>
              </a:rPr>
              <a:t>17/04/2025</a:t>
            </a:r>
          </a:p>
          <a:p>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12">
            <a:extLst>
              <a:ext uri="{FF2B5EF4-FFF2-40B4-BE49-F238E27FC236}">
                <a16:creationId xmlns:a16="http://schemas.microsoft.com/office/drawing/2014/main" id="{0316C725-4909-8826-1D2A-6205215D26D3}"/>
              </a:ext>
            </a:extLst>
          </p:cNvPr>
          <p:cNvSpPr txBox="1"/>
          <p:nvPr/>
        </p:nvSpPr>
        <p:spPr>
          <a:xfrm>
            <a:off x="158398" y="4834483"/>
            <a:ext cx="2909542" cy="1569660"/>
          </a:xfrm>
          <a:prstGeom prst="rect">
            <a:avLst/>
          </a:prstGeom>
          <a:noFill/>
        </p:spPr>
        <p:txBody>
          <a:bodyPr wrap="square" rtlCol="0">
            <a:spAutoFit/>
          </a:bodyPr>
          <a:lstStyle/>
          <a:p>
            <a:r>
              <a:rPr lang="en-US" sz="32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3200" dirty="0">
                <a:solidFill>
                  <a:schemeClr val="accent2">
                    <a:lumMod val="60000"/>
                    <a:lumOff val="40000"/>
                  </a:schemeClr>
                </a:solidFill>
                <a:latin typeface="Pirulen Rg" panose="020B0605020200080104" pitchFamily="34" charset="0"/>
                <a:ea typeface="Open Sans" panose="020B0606030504020204" pitchFamily="34" charset="0"/>
                <a:cs typeface="Open Sans" panose="020B0606030504020204" pitchFamily="34" charset="0"/>
              </a:rPr>
              <a:t>X</a:t>
            </a:r>
            <a:r>
              <a:rPr lang="en-US" sz="32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3200" dirty="0">
                <a:solidFill>
                  <a:schemeClr val="bg1"/>
                </a:solidFill>
                <a:latin typeface="Pirulen Rg" panose="020B0605020200080104" pitchFamily="34" charset="0"/>
                <a:ea typeface="Open Sans" panose="020B0606030504020204" pitchFamily="34" charset="0"/>
                <a:cs typeface="Open Sans" panose="020B0606030504020204" pitchFamily="34" charset="0"/>
              </a:rPr>
              <a:t>FRANCE </a:t>
            </a:r>
          </a:p>
          <a:p>
            <a:r>
              <a:rPr lang="en-US" sz="32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32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
        <p:nvSpPr>
          <p:cNvPr id="2" name="Rectangle 1"/>
          <p:cNvSpPr/>
          <p:nvPr/>
        </p:nvSpPr>
        <p:spPr>
          <a:xfrm>
            <a:off x="9002180" y="5739706"/>
            <a:ext cx="2776722" cy="369332"/>
          </a:xfrm>
          <a:prstGeom prst="rect">
            <a:avLst/>
          </a:prstGeom>
        </p:spPr>
        <p:txBody>
          <a:bodyPr wrap="none">
            <a:spAutoFit/>
          </a:bodyPr>
          <a:lstStyle/>
          <a:p>
            <a:r>
              <a:rPr lang="fr-FR" dirty="0">
                <a:solidFill>
                  <a:schemeClr val="bg1"/>
                </a:solidFill>
                <a:latin typeface="Poppins" panose="00000500000000000000" pitchFamily="2" charset="0"/>
                <a:cs typeface="Poppins" panose="00000500000000000000" pitchFamily="2" charset="0"/>
              </a:rPr>
              <a:t>Mikaël VAN CRAEYNEST</a:t>
            </a:r>
          </a:p>
        </p:txBody>
      </p:sp>
    </p:spTree>
    <p:extLst>
      <p:ext uri="{BB962C8B-B14F-4D97-AF65-F5344CB8AC3E}">
        <p14:creationId xmlns:p14="http://schemas.microsoft.com/office/powerpoint/2010/main" val="364777979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44D7A-8A85-FF4A-1B3D-C33258B28786}"/>
            </a:ext>
          </a:extLst>
        </p:cNvPr>
        <p:cNvGrpSpPr/>
        <p:nvPr/>
      </p:nvGrpSpPr>
      <p:grpSpPr>
        <a:xfrm>
          <a:off x="0" y="0"/>
          <a:ext cx="0" cy="0"/>
          <a:chOff x="0" y="0"/>
          <a:chExt cx="0" cy="0"/>
        </a:xfrm>
      </p:grpSpPr>
      <p:grpSp>
        <p:nvGrpSpPr>
          <p:cNvPr id="3" name="Groupe 2">
            <a:extLst>
              <a:ext uri="{FF2B5EF4-FFF2-40B4-BE49-F238E27FC236}">
                <a16:creationId xmlns:a16="http://schemas.microsoft.com/office/drawing/2014/main" id="{A79F0907-126F-710E-6D69-3A7EBA7A0921}"/>
              </a:ext>
            </a:extLst>
          </p:cNvPr>
          <p:cNvGrpSpPr/>
          <p:nvPr/>
        </p:nvGrpSpPr>
        <p:grpSpPr>
          <a:xfrm>
            <a:off x="2357773" y="2382260"/>
            <a:ext cx="8248094" cy="3618810"/>
            <a:chOff x="2357773" y="2382260"/>
            <a:chExt cx="8248094" cy="3618810"/>
          </a:xfrm>
        </p:grpSpPr>
        <p:sp>
          <p:nvSpPr>
            <p:cNvPr id="5" name="Organigramme : Processus 4">
              <a:extLst>
                <a:ext uri="{FF2B5EF4-FFF2-40B4-BE49-F238E27FC236}">
                  <a16:creationId xmlns:a16="http://schemas.microsoft.com/office/drawing/2014/main" id="{FE83E169-9D44-CB91-3FE9-69E74211940B}"/>
                </a:ext>
              </a:extLst>
            </p:cNvPr>
            <p:cNvSpPr/>
            <p:nvPr/>
          </p:nvSpPr>
          <p:spPr>
            <a:xfrm>
              <a:off x="5158260" y="365965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Poppins" panose="00000500000000000000" pitchFamily="2" charset="0"/>
                  <a:cs typeface="Poppins" panose="00000500000000000000" pitchFamily="2" charset="0"/>
                </a:rPr>
                <a:t>Rest</a:t>
              </a:r>
              <a:r>
                <a:rPr lang="fr-FR" dirty="0">
                  <a:solidFill>
                    <a:schemeClr val="tx1"/>
                  </a:solidFill>
                  <a:latin typeface="Poppins" panose="00000500000000000000" pitchFamily="2" charset="0"/>
                  <a:cs typeface="Poppins" panose="00000500000000000000" pitchFamily="2" charset="0"/>
                </a:rPr>
                <a:t> In </a:t>
              </a:r>
              <a:r>
                <a:rPr lang="fr-FR" dirty="0" err="1">
                  <a:solidFill>
                    <a:schemeClr val="tx1"/>
                  </a:solidFill>
                  <a:latin typeface="Poppins" panose="00000500000000000000" pitchFamily="2" charset="0"/>
                  <a:cs typeface="Poppins" panose="00000500000000000000" pitchFamily="2" charset="0"/>
                </a:rPr>
                <a:t>Peace</a:t>
              </a:r>
              <a:endParaRPr lang="fr-FR" dirty="0">
                <a:solidFill>
                  <a:schemeClr val="tx1"/>
                </a:solidFill>
                <a:latin typeface="Poppins" panose="00000500000000000000" pitchFamily="2" charset="0"/>
                <a:cs typeface="Poppins" panose="00000500000000000000" pitchFamily="2" charset="0"/>
              </a:endParaRPr>
            </a:p>
          </p:txBody>
        </p:sp>
        <p:sp>
          <p:nvSpPr>
            <p:cNvPr id="7" name="Organigramme : Processus 6">
              <a:extLst>
                <a:ext uri="{FF2B5EF4-FFF2-40B4-BE49-F238E27FC236}">
                  <a16:creationId xmlns:a16="http://schemas.microsoft.com/office/drawing/2014/main" id="{522ADACC-4A04-B151-12D4-9EE966D79EEF}"/>
                </a:ext>
              </a:extLst>
            </p:cNvPr>
            <p:cNvSpPr/>
            <p:nvPr/>
          </p:nvSpPr>
          <p:spPr>
            <a:xfrm>
              <a:off x="8685627" y="238226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Hobbit</a:t>
              </a:r>
            </a:p>
          </p:txBody>
        </p:sp>
        <p:sp>
          <p:nvSpPr>
            <p:cNvPr id="8" name="Organigramme : Processus 7">
              <a:extLst>
                <a:ext uri="{FF2B5EF4-FFF2-40B4-BE49-F238E27FC236}">
                  <a16:creationId xmlns:a16="http://schemas.microsoft.com/office/drawing/2014/main" id="{6ADD371D-000C-13CE-BF43-99DF9E71F59D}"/>
                </a:ext>
              </a:extLst>
            </p:cNvPr>
            <p:cNvSpPr/>
            <p:nvPr/>
          </p:nvSpPr>
          <p:spPr>
            <a:xfrm>
              <a:off x="8685627" y="3656411"/>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Nain</a:t>
              </a:r>
            </a:p>
          </p:txBody>
        </p:sp>
        <p:sp>
          <p:nvSpPr>
            <p:cNvPr id="9" name="Organigramme : Processus 8">
              <a:extLst>
                <a:ext uri="{FF2B5EF4-FFF2-40B4-BE49-F238E27FC236}">
                  <a16:creationId xmlns:a16="http://schemas.microsoft.com/office/drawing/2014/main" id="{BFC44E9D-F10F-4D8E-FA1E-21E8EF074AC5}"/>
                </a:ext>
              </a:extLst>
            </p:cNvPr>
            <p:cNvSpPr/>
            <p:nvPr/>
          </p:nvSpPr>
          <p:spPr>
            <a:xfrm>
              <a:off x="8685627" y="493704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Elfe</a:t>
              </a:r>
            </a:p>
          </p:txBody>
        </p:sp>
        <p:grpSp>
          <p:nvGrpSpPr>
            <p:cNvPr id="10" name="Groupe 9">
              <a:extLst>
                <a:ext uri="{FF2B5EF4-FFF2-40B4-BE49-F238E27FC236}">
                  <a16:creationId xmlns:a16="http://schemas.microsoft.com/office/drawing/2014/main" id="{7DC075F7-A95E-4642-3EEA-E19EF8589070}"/>
                </a:ext>
              </a:extLst>
            </p:cNvPr>
            <p:cNvGrpSpPr/>
            <p:nvPr/>
          </p:nvGrpSpPr>
          <p:grpSpPr>
            <a:xfrm>
              <a:off x="2357773" y="3514766"/>
              <a:ext cx="1564477" cy="1353798"/>
              <a:chOff x="8225086" y="4019569"/>
              <a:chExt cx="2581405" cy="2240879"/>
            </a:xfr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p:grpSpPr>
          <p:sp>
            <p:nvSpPr>
              <p:cNvPr id="13" name="Cylindre 12">
                <a:extLst>
                  <a:ext uri="{FF2B5EF4-FFF2-40B4-BE49-F238E27FC236}">
                    <a16:creationId xmlns:a16="http://schemas.microsoft.com/office/drawing/2014/main" id="{1E343495-9A5D-F240-700F-69F19DC05016}"/>
                  </a:ext>
                </a:extLst>
              </p:cNvPr>
              <p:cNvSpPr/>
              <p:nvPr/>
            </p:nvSpPr>
            <p:spPr>
              <a:xfrm>
                <a:off x="8225086" y="4019569"/>
                <a:ext cx="2581405" cy="2240879"/>
              </a:xfrm>
              <a:prstGeom prst="can">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endParaRPr lang="fr-FR" dirty="0">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94259573-86F3-856E-96ED-76E4403A7A03}"/>
                  </a:ext>
                </a:extLst>
              </p:cNvPr>
              <p:cNvSpPr/>
              <p:nvPr/>
            </p:nvSpPr>
            <p:spPr>
              <a:xfrm>
                <a:off x="8615058" y="4052833"/>
                <a:ext cx="1936650" cy="509449"/>
              </a:xfrm>
              <a:prstGeom prst="rect">
                <a:avLst/>
              </a:prstGeom>
              <a:noFill/>
              <a:ln>
                <a:noFill/>
              </a:ln>
            </p:spPr>
            <p:txBody>
              <a:bodyPr wrap="none">
                <a:spAutoFit/>
              </a:bodyPr>
              <a:lstStyle/>
              <a:p>
                <a:r>
                  <a:rPr lang="fr-FR" sz="1400" dirty="0">
                    <a:latin typeface="Poppins" panose="00000500000000000000" pitchFamily="2" charset="0"/>
                    <a:cs typeface="Poppins" panose="00000500000000000000" pitchFamily="2" charset="0"/>
                  </a:rPr>
                  <a:t>Utilisateurs</a:t>
                </a:r>
              </a:p>
            </p:txBody>
          </p:sp>
        </p:grpSp>
        <p:sp>
          <p:nvSpPr>
            <p:cNvPr id="2" name="Double flèche horizontale 1">
              <a:extLst>
                <a:ext uri="{FF2B5EF4-FFF2-40B4-BE49-F238E27FC236}">
                  <a16:creationId xmlns:a16="http://schemas.microsoft.com/office/drawing/2014/main" id="{5752F86D-CEEA-9405-2296-822D28DBC87C}"/>
                </a:ext>
              </a:extLst>
            </p:cNvPr>
            <p:cNvSpPr/>
            <p:nvPr/>
          </p:nvSpPr>
          <p:spPr>
            <a:xfrm>
              <a:off x="4018961" y="4091228"/>
              <a:ext cx="1042587" cy="200873"/>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 name="Double flèche horizontale 15">
              <a:extLst>
                <a:ext uri="{FF2B5EF4-FFF2-40B4-BE49-F238E27FC236}">
                  <a16:creationId xmlns:a16="http://schemas.microsoft.com/office/drawing/2014/main" id="{C2365A15-1A48-0E08-A32C-6C7525EEFD1A}"/>
                </a:ext>
              </a:extLst>
            </p:cNvPr>
            <p:cNvSpPr/>
            <p:nvPr/>
          </p:nvSpPr>
          <p:spPr>
            <a:xfrm>
              <a:off x="7185172" y="4145698"/>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7" name="Double flèche horizontale 16">
              <a:extLst>
                <a:ext uri="{FF2B5EF4-FFF2-40B4-BE49-F238E27FC236}">
                  <a16:creationId xmlns:a16="http://schemas.microsoft.com/office/drawing/2014/main" id="{55B18788-C597-83F3-2056-3748EA935959}"/>
                </a:ext>
              </a:extLst>
            </p:cNvPr>
            <p:cNvSpPr/>
            <p:nvPr/>
          </p:nvSpPr>
          <p:spPr>
            <a:xfrm rot="19385043">
              <a:off x="7036968" y="3413753"/>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9" name="Double flèche horizontale 18">
              <a:extLst>
                <a:ext uri="{FF2B5EF4-FFF2-40B4-BE49-F238E27FC236}">
                  <a16:creationId xmlns:a16="http://schemas.microsoft.com/office/drawing/2014/main" id="{29EE6F14-F904-05C6-FBBB-5312871EAAC6}"/>
                </a:ext>
              </a:extLst>
            </p:cNvPr>
            <p:cNvSpPr/>
            <p:nvPr/>
          </p:nvSpPr>
          <p:spPr>
            <a:xfrm rot="2171926">
              <a:off x="7056683" y="4846802"/>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pSp>
      <p:sp>
        <p:nvSpPr>
          <p:cNvPr id="18" name="TextBox 23">
            <a:extLst>
              <a:ext uri="{FF2B5EF4-FFF2-40B4-BE49-F238E27FC236}">
                <a16:creationId xmlns:a16="http://schemas.microsoft.com/office/drawing/2014/main" id="{43E6B4C0-F5B1-82FA-2203-DA09B087BBCB}"/>
              </a:ext>
            </a:extLst>
          </p:cNvPr>
          <p:cNvSpPr txBox="1"/>
          <p:nvPr/>
        </p:nvSpPr>
        <p:spPr>
          <a:xfrm>
            <a:off x="2205373" y="568388"/>
            <a:ext cx="6675225"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Ca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va</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trancher</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chérie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5699E053-295E-0777-85DD-4B18C56A48B0}"/>
              </a:ext>
            </a:extLst>
          </p:cNvPr>
          <p:cNvSpPr/>
          <p:nvPr/>
        </p:nvSpPr>
        <p:spPr>
          <a:xfrm>
            <a:off x="2205373" y="1276274"/>
            <a:ext cx="4998484"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Découpage en services</a:t>
            </a:r>
          </a:p>
        </p:txBody>
      </p:sp>
    </p:spTree>
    <p:extLst>
      <p:ext uri="{BB962C8B-B14F-4D97-AF65-F5344CB8AC3E}">
        <p14:creationId xmlns:p14="http://schemas.microsoft.com/office/powerpoint/2010/main" val="1809678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6" presetClass="entr" presetSubtype="37"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rotWithShape="1">
          <a:blip r:embed="rId2">
            <a:extLst>
              <a:ext uri="{28A0092B-C50C-407E-A947-70E740481C1C}">
                <a14:useLocalDpi xmlns:a14="http://schemas.microsoft.com/office/drawing/2010/main" val="0"/>
              </a:ext>
            </a:extLst>
          </a:blip>
          <a:srcRect t="25454" b="25576"/>
          <a:stretch/>
        </p:blipFill>
        <p:spPr>
          <a:xfrm>
            <a:off x="6679694" y="2288467"/>
            <a:ext cx="4204926" cy="3654974"/>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503" y="2288467"/>
            <a:ext cx="4026330" cy="3660300"/>
          </a:xfrm>
          <a:prstGeom prst="rect">
            <a:avLst/>
          </a:prstGeom>
        </p:spPr>
      </p:pic>
      <p:sp>
        <p:nvSpPr>
          <p:cNvPr id="6" name="TextBox 23">
            <a:extLst>
              <a:ext uri="{FF2B5EF4-FFF2-40B4-BE49-F238E27FC236}">
                <a16:creationId xmlns:a16="http://schemas.microsoft.com/office/drawing/2014/main" id="{76039B4C-8EA2-2EC2-3F7B-D902D2F904CC}"/>
              </a:ext>
            </a:extLst>
          </p:cNvPr>
          <p:cNvSpPr txBox="1"/>
          <p:nvPr/>
        </p:nvSpPr>
        <p:spPr>
          <a:xfrm>
            <a:off x="2205373" y="568388"/>
            <a:ext cx="6359433"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Problème de sécurité</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7" name="Rectangle 6"/>
          <p:cNvSpPr/>
          <p:nvPr/>
        </p:nvSpPr>
        <p:spPr>
          <a:xfrm>
            <a:off x="2205373" y="1276274"/>
            <a:ext cx="4448654"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Usurpation d’identité</a:t>
            </a:r>
          </a:p>
        </p:txBody>
      </p:sp>
    </p:spTree>
    <p:extLst>
      <p:ext uri="{BB962C8B-B14F-4D97-AF65-F5344CB8AC3E}">
        <p14:creationId xmlns:p14="http://schemas.microsoft.com/office/powerpoint/2010/main" val="21390713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80">
                                          <p:stCondLst>
                                            <p:cond delay="0"/>
                                          </p:stCondLst>
                                        </p:cTn>
                                        <p:tgtEl>
                                          <p:spTgt spid="13"/>
                                        </p:tgtEl>
                                      </p:cBhvr>
                                    </p:animEffect>
                                    <p:anim calcmode="lin" valueType="num">
                                      <p:cBhvr>
                                        <p:cTn id="1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2" dur="26">
                                          <p:stCondLst>
                                            <p:cond delay="650"/>
                                          </p:stCondLst>
                                        </p:cTn>
                                        <p:tgtEl>
                                          <p:spTgt spid="13"/>
                                        </p:tgtEl>
                                      </p:cBhvr>
                                      <p:to x="100000" y="60000"/>
                                    </p:animScale>
                                    <p:animScale>
                                      <p:cBhvr>
                                        <p:cTn id="23" dur="166" decel="50000">
                                          <p:stCondLst>
                                            <p:cond delay="676"/>
                                          </p:stCondLst>
                                        </p:cTn>
                                        <p:tgtEl>
                                          <p:spTgt spid="13"/>
                                        </p:tgtEl>
                                      </p:cBhvr>
                                      <p:to x="100000" y="100000"/>
                                    </p:animScale>
                                    <p:animScale>
                                      <p:cBhvr>
                                        <p:cTn id="24" dur="26">
                                          <p:stCondLst>
                                            <p:cond delay="1312"/>
                                          </p:stCondLst>
                                        </p:cTn>
                                        <p:tgtEl>
                                          <p:spTgt spid="13"/>
                                        </p:tgtEl>
                                      </p:cBhvr>
                                      <p:to x="100000" y="80000"/>
                                    </p:animScale>
                                    <p:animScale>
                                      <p:cBhvr>
                                        <p:cTn id="25" dur="166" decel="50000">
                                          <p:stCondLst>
                                            <p:cond delay="1338"/>
                                          </p:stCondLst>
                                        </p:cTn>
                                        <p:tgtEl>
                                          <p:spTgt spid="13"/>
                                        </p:tgtEl>
                                      </p:cBhvr>
                                      <p:to x="100000" y="100000"/>
                                    </p:animScale>
                                    <p:animScale>
                                      <p:cBhvr>
                                        <p:cTn id="26" dur="26">
                                          <p:stCondLst>
                                            <p:cond delay="1642"/>
                                          </p:stCondLst>
                                        </p:cTn>
                                        <p:tgtEl>
                                          <p:spTgt spid="13"/>
                                        </p:tgtEl>
                                      </p:cBhvr>
                                      <p:to x="100000" y="90000"/>
                                    </p:animScale>
                                    <p:animScale>
                                      <p:cBhvr>
                                        <p:cTn id="27" dur="166" decel="50000">
                                          <p:stCondLst>
                                            <p:cond delay="1668"/>
                                          </p:stCondLst>
                                        </p:cTn>
                                        <p:tgtEl>
                                          <p:spTgt spid="13"/>
                                        </p:tgtEl>
                                      </p:cBhvr>
                                      <p:to x="100000" y="100000"/>
                                    </p:animScale>
                                    <p:animScale>
                                      <p:cBhvr>
                                        <p:cTn id="28" dur="26">
                                          <p:stCondLst>
                                            <p:cond delay="1808"/>
                                          </p:stCondLst>
                                        </p:cTn>
                                        <p:tgtEl>
                                          <p:spTgt spid="13"/>
                                        </p:tgtEl>
                                      </p:cBhvr>
                                      <p:to x="100000" y="95000"/>
                                    </p:animScale>
                                    <p:animScale>
                                      <p:cBhvr>
                                        <p:cTn id="29"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357773" y="1683678"/>
            <a:ext cx="7977247" cy="4572262"/>
            <a:chOff x="2357773" y="1683678"/>
            <a:chExt cx="7977247" cy="4572262"/>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773" y="1683678"/>
              <a:ext cx="7977247" cy="4572262"/>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691" y="1839625"/>
              <a:ext cx="2935706" cy="845342"/>
            </a:xfrm>
            <a:prstGeom prst="rect">
              <a:avLst/>
            </a:prstGeom>
          </p:spPr>
        </p:pic>
      </p:grpSp>
      <p:sp>
        <p:nvSpPr>
          <p:cNvPr id="6" name="TextBox 23">
            <a:extLst>
              <a:ext uri="{FF2B5EF4-FFF2-40B4-BE49-F238E27FC236}">
                <a16:creationId xmlns:a16="http://schemas.microsoft.com/office/drawing/2014/main" id="{76039B4C-8EA2-2EC2-3F7B-D902D2F904CC}"/>
              </a:ext>
            </a:extLst>
          </p:cNvPr>
          <p:cNvSpPr txBox="1"/>
          <p:nvPr/>
        </p:nvSpPr>
        <p:spPr>
          <a:xfrm>
            <a:off x="2205373" y="568388"/>
            <a:ext cx="7697941" cy="707886"/>
          </a:xfrm>
          <a:prstGeom prst="rect">
            <a:avLst/>
          </a:prstGeom>
          <a:noFill/>
        </p:spPr>
        <p:txBody>
          <a:bodyPr wrap="none" rtlCol="0">
            <a:spAutoFit/>
          </a:bodyPr>
          <a:lstStyle/>
          <a:p>
            <a:r>
              <a:rPr lang="fr-FR"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Keycloak</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c’est quoi déjà?</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3308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EA466-BB07-456C-E62E-4FD0A3FA1DEA}"/>
            </a:ext>
          </a:extLst>
        </p:cNvPr>
        <p:cNvGrpSpPr/>
        <p:nvPr/>
      </p:nvGrpSpPr>
      <p:grpSpPr>
        <a:xfrm>
          <a:off x="0" y="0"/>
          <a:ext cx="0" cy="0"/>
          <a:chOff x="0" y="0"/>
          <a:chExt cx="0" cy="0"/>
        </a:xfrm>
      </p:grpSpPr>
      <p:sp>
        <p:nvSpPr>
          <p:cNvPr id="18" name="TextBox 23">
            <a:extLst>
              <a:ext uri="{FF2B5EF4-FFF2-40B4-BE49-F238E27FC236}">
                <a16:creationId xmlns:a16="http://schemas.microsoft.com/office/drawing/2014/main" id="{020FEAE2-9A6C-AF64-CC4E-0A8D825DA8E7}"/>
              </a:ext>
            </a:extLst>
          </p:cNvPr>
          <p:cNvSpPr txBox="1"/>
          <p:nvPr/>
        </p:nvSpPr>
        <p:spPr>
          <a:xfrm>
            <a:off x="2205373" y="568388"/>
            <a:ext cx="4358886"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Mon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précieux</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grpSp>
        <p:nvGrpSpPr>
          <p:cNvPr id="21" name="Groupe 20">
            <a:extLst>
              <a:ext uri="{FF2B5EF4-FFF2-40B4-BE49-F238E27FC236}">
                <a16:creationId xmlns:a16="http://schemas.microsoft.com/office/drawing/2014/main" id="{E7C5B0C5-8AC2-C86D-BCD8-664E3DA06F38}"/>
              </a:ext>
            </a:extLst>
          </p:cNvPr>
          <p:cNvGrpSpPr/>
          <p:nvPr/>
        </p:nvGrpSpPr>
        <p:grpSpPr>
          <a:xfrm>
            <a:off x="2440212" y="1906772"/>
            <a:ext cx="8248094" cy="3932137"/>
            <a:chOff x="2357773" y="2382260"/>
            <a:chExt cx="8248094" cy="3932137"/>
          </a:xfrm>
        </p:grpSpPr>
        <p:grpSp>
          <p:nvGrpSpPr>
            <p:cNvPr id="3" name="Groupe 2">
              <a:extLst>
                <a:ext uri="{FF2B5EF4-FFF2-40B4-BE49-F238E27FC236}">
                  <a16:creationId xmlns:a16="http://schemas.microsoft.com/office/drawing/2014/main" id="{56B1E2EE-6C8A-747E-39B3-B186256CB0A8}"/>
                </a:ext>
              </a:extLst>
            </p:cNvPr>
            <p:cNvGrpSpPr/>
            <p:nvPr/>
          </p:nvGrpSpPr>
          <p:grpSpPr>
            <a:xfrm>
              <a:off x="2357773" y="2382260"/>
              <a:ext cx="8248094" cy="3618810"/>
              <a:chOff x="2357773" y="2382260"/>
              <a:chExt cx="8248094" cy="3618810"/>
            </a:xfrm>
          </p:grpSpPr>
          <p:sp>
            <p:nvSpPr>
              <p:cNvPr id="5" name="Organigramme : Processus 4">
                <a:extLst>
                  <a:ext uri="{FF2B5EF4-FFF2-40B4-BE49-F238E27FC236}">
                    <a16:creationId xmlns:a16="http://schemas.microsoft.com/office/drawing/2014/main" id="{CB75E74B-FD16-CA3B-CDCC-30790DCFCF10}"/>
                  </a:ext>
                </a:extLst>
              </p:cNvPr>
              <p:cNvSpPr/>
              <p:nvPr/>
            </p:nvSpPr>
            <p:spPr>
              <a:xfrm>
                <a:off x="5158260" y="365965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Poppins" panose="00000500000000000000" pitchFamily="2" charset="0"/>
                    <a:cs typeface="Poppins" panose="00000500000000000000" pitchFamily="2" charset="0"/>
                  </a:rPr>
                  <a:t>Rest</a:t>
                </a:r>
                <a:r>
                  <a:rPr lang="fr-FR" dirty="0">
                    <a:solidFill>
                      <a:schemeClr val="tx1"/>
                    </a:solidFill>
                    <a:latin typeface="Poppins" panose="00000500000000000000" pitchFamily="2" charset="0"/>
                    <a:cs typeface="Poppins" panose="00000500000000000000" pitchFamily="2" charset="0"/>
                  </a:rPr>
                  <a:t> In </a:t>
                </a:r>
                <a:r>
                  <a:rPr lang="fr-FR" dirty="0" err="1">
                    <a:solidFill>
                      <a:schemeClr val="tx1"/>
                    </a:solidFill>
                    <a:latin typeface="Poppins" panose="00000500000000000000" pitchFamily="2" charset="0"/>
                    <a:cs typeface="Poppins" panose="00000500000000000000" pitchFamily="2" charset="0"/>
                  </a:rPr>
                  <a:t>Peace</a:t>
                </a:r>
                <a:endParaRPr lang="fr-FR" dirty="0">
                  <a:solidFill>
                    <a:schemeClr val="tx1"/>
                  </a:solidFill>
                  <a:latin typeface="Poppins" panose="00000500000000000000" pitchFamily="2" charset="0"/>
                  <a:cs typeface="Poppins" panose="00000500000000000000" pitchFamily="2" charset="0"/>
                </a:endParaRPr>
              </a:p>
            </p:txBody>
          </p:sp>
          <p:sp>
            <p:nvSpPr>
              <p:cNvPr id="7" name="Organigramme : Processus 6">
                <a:extLst>
                  <a:ext uri="{FF2B5EF4-FFF2-40B4-BE49-F238E27FC236}">
                    <a16:creationId xmlns:a16="http://schemas.microsoft.com/office/drawing/2014/main" id="{5C879FDE-6D99-1FFD-E2AC-DD1E909EFB07}"/>
                  </a:ext>
                </a:extLst>
              </p:cNvPr>
              <p:cNvSpPr/>
              <p:nvPr/>
            </p:nvSpPr>
            <p:spPr>
              <a:xfrm>
                <a:off x="8685627" y="238226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Hobbit</a:t>
                </a:r>
              </a:p>
            </p:txBody>
          </p:sp>
          <p:sp>
            <p:nvSpPr>
              <p:cNvPr id="8" name="Organigramme : Processus 7">
                <a:extLst>
                  <a:ext uri="{FF2B5EF4-FFF2-40B4-BE49-F238E27FC236}">
                    <a16:creationId xmlns:a16="http://schemas.microsoft.com/office/drawing/2014/main" id="{FD7FEEF7-C5AC-1504-6317-FBBFDBF6225C}"/>
                  </a:ext>
                </a:extLst>
              </p:cNvPr>
              <p:cNvSpPr/>
              <p:nvPr/>
            </p:nvSpPr>
            <p:spPr>
              <a:xfrm>
                <a:off x="8685627" y="3656411"/>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Nain</a:t>
                </a:r>
              </a:p>
            </p:txBody>
          </p:sp>
          <p:sp>
            <p:nvSpPr>
              <p:cNvPr id="9" name="Organigramme : Processus 8">
                <a:extLst>
                  <a:ext uri="{FF2B5EF4-FFF2-40B4-BE49-F238E27FC236}">
                    <a16:creationId xmlns:a16="http://schemas.microsoft.com/office/drawing/2014/main" id="{7B6E495C-C518-CBB2-085C-C2E72B0D9DA3}"/>
                  </a:ext>
                </a:extLst>
              </p:cNvPr>
              <p:cNvSpPr/>
              <p:nvPr/>
            </p:nvSpPr>
            <p:spPr>
              <a:xfrm>
                <a:off x="8685627" y="493704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Elfe</a:t>
                </a:r>
              </a:p>
            </p:txBody>
          </p:sp>
          <p:grpSp>
            <p:nvGrpSpPr>
              <p:cNvPr id="10" name="Groupe 9">
                <a:extLst>
                  <a:ext uri="{FF2B5EF4-FFF2-40B4-BE49-F238E27FC236}">
                    <a16:creationId xmlns:a16="http://schemas.microsoft.com/office/drawing/2014/main" id="{BC73601C-E33E-64A9-C12E-FD131C405D63}"/>
                  </a:ext>
                </a:extLst>
              </p:cNvPr>
              <p:cNvGrpSpPr/>
              <p:nvPr/>
            </p:nvGrpSpPr>
            <p:grpSpPr>
              <a:xfrm>
                <a:off x="2357773" y="3514766"/>
                <a:ext cx="1564477" cy="1353798"/>
                <a:chOff x="8225086" y="4019569"/>
                <a:chExt cx="2581405" cy="2240879"/>
              </a:xfr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p:grpSpPr>
            <p:sp>
              <p:nvSpPr>
                <p:cNvPr id="13" name="Cylindre 12">
                  <a:extLst>
                    <a:ext uri="{FF2B5EF4-FFF2-40B4-BE49-F238E27FC236}">
                      <a16:creationId xmlns:a16="http://schemas.microsoft.com/office/drawing/2014/main" id="{22D63B15-2C40-54FB-953E-31FB79FBCDA5}"/>
                    </a:ext>
                  </a:extLst>
                </p:cNvPr>
                <p:cNvSpPr/>
                <p:nvPr/>
              </p:nvSpPr>
              <p:spPr>
                <a:xfrm>
                  <a:off x="8225086" y="4019569"/>
                  <a:ext cx="2581405" cy="2240879"/>
                </a:xfrm>
                <a:prstGeom prst="can">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endParaRPr lang="fr-FR" dirty="0">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A5D82E73-070B-EB1D-BCA7-957F4242E214}"/>
                    </a:ext>
                  </a:extLst>
                </p:cNvPr>
                <p:cNvSpPr/>
                <p:nvPr/>
              </p:nvSpPr>
              <p:spPr>
                <a:xfrm>
                  <a:off x="8615058" y="4052833"/>
                  <a:ext cx="1936650" cy="509449"/>
                </a:xfrm>
                <a:prstGeom prst="rect">
                  <a:avLst/>
                </a:prstGeom>
                <a:noFill/>
                <a:ln>
                  <a:noFill/>
                </a:ln>
              </p:spPr>
              <p:txBody>
                <a:bodyPr wrap="none">
                  <a:spAutoFit/>
                </a:bodyPr>
                <a:lstStyle/>
                <a:p>
                  <a:r>
                    <a:rPr lang="fr-FR" sz="1400" dirty="0">
                      <a:latin typeface="Poppins" panose="00000500000000000000" pitchFamily="2" charset="0"/>
                      <a:cs typeface="Poppins" panose="00000500000000000000" pitchFamily="2" charset="0"/>
                    </a:rPr>
                    <a:t>Utilisateurs</a:t>
                  </a:r>
                </a:p>
              </p:txBody>
            </p:sp>
          </p:grpSp>
          <p:sp>
            <p:nvSpPr>
              <p:cNvPr id="2" name="Double flèche horizontale 1">
                <a:extLst>
                  <a:ext uri="{FF2B5EF4-FFF2-40B4-BE49-F238E27FC236}">
                    <a16:creationId xmlns:a16="http://schemas.microsoft.com/office/drawing/2014/main" id="{5CE9E090-554D-120A-E6DE-22D8967037B1}"/>
                  </a:ext>
                </a:extLst>
              </p:cNvPr>
              <p:cNvSpPr/>
              <p:nvPr/>
            </p:nvSpPr>
            <p:spPr>
              <a:xfrm>
                <a:off x="4018961" y="4091228"/>
                <a:ext cx="1042587" cy="200873"/>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 name="Double flèche horizontale 15">
                <a:extLst>
                  <a:ext uri="{FF2B5EF4-FFF2-40B4-BE49-F238E27FC236}">
                    <a16:creationId xmlns:a16="http://schemas.microsoft.com/office/drawing/2014/main" id="{530D2242-ADC7-C3AD-FEF8-5C589E2AF70E}"/>
                  </a:ext>
                </a:extLst>
              </p:cNvPr>
              <p:cNvSpPr/>
              <p:nvPr/>
            </p:nvSpPr>
            <p:spPr>
              <a:xfrm>
                <a:off x="7185172" y="4145698"/>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7" name="Double flèche horizontale 16">
                <a:extLst>
                  <a:ext uri="{FF2B5EF4-FFF2-40B4-BE49-F238E27FC236}">
                    <a16:creationId xmlns:a16="http://schemas.microsoft.com/office/drawing/2014/main" id="{0006AC3F-EFDF-7EBA-2C56-2710A4D94449}"/>
                  </a:ext>
                </a:extLst>
              </p:cNvPr>
              <p:cNvSpPr/>
              <p:nvPr/>
            </p:nvSpPr>
            <p:spPr>
              <a:xfrm rot="19385043">
                <a:off x="7036968" y="3413753"/>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9" name="Double flèche horizontale 18">
                <a:extLst>
                  <a:ext uri="{FF2B5EF4-FFF2-40B4-BE49-F238E27FC236}">
                    <a16:creationId xmlns:a16="http://schemas.microsoft.com/office/drawing/2014/main" id="{287188A8-9EE8-049A-D8AB-C74570D42DD0}"/>
                  </a:ext>
                </a:extLst>
              </p:cNvPr>
              <p:cNvSpPr/>
              <p:nvPr/>
            </p:nvSpPr>
            <p:spPr>
              <a:xfrm rot="2171926">
                <a:off x="7056683" y="4846802"/>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pSp>
        <p:pic>
          <p:nvPicPr>
            <p:cNvPr id="4" name="Image 3">
              <a:extLst>
                <a:ext uri="{FF2B5EF4-FFF2-40B4-BE49-F238E27FC236}">
                  <a16:creationId xmlns:a16="http://schemas.microsoft.com/office/drawing/2014/main" id="{E5F9F3A9-24D2-5A24-8991-C843852BE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254" y="5469055"/>
              <a:ext cx="2935706" cy="845342"/>
            </a:xfrm>
            <a:prstGeom prst="rect">
              <a:avLst/>
            </a:prstGeom>
          </p:spPr>
        </p:pic>
        <p:sp>
          <p:nvSpPr>
            <p:cNvPr id="6" name="Double flèche horizontale 1">
              <a:extLst>
                <a:ext uri="{FF2B5EF4-FFF2-40B4-BE49-F238E27FC236}">
                  <a16:creationId xmlns:a16="http://schemas.microsoft.com/office/drawing/2014/main" id="{39A3B5A4-B87E-DA38-6B1A-16CF2569CD4B}"/>
                </a:ext>
              </a:extLst>
            </p:cNvPr>
            <p:cNvSpPr/>
            <p:nvPr/>
          </p:nvSpPr>
          <p:spPr>
            <a:xfrm rot="16200000">
              <a:off x="5735241" y="5121074"/>
              <a:ext cx="739614" cy="181689"/>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pic>
          <p:nvPicPr>
            <p:cNvPr id="12" name="Image 11">
              <a:extLst>
                <a:ext uri="{FF2B5EF4-FFF2-40B4-BE49-F238E27FC236}">
                  <a16:creationId xmlns:a16="http://schemas.microsoft.com/office/drawing/2014/main" id="{0B416309-38E8-ED0D-747F-847715364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7071" y="3203973"/>
              <a:ext cx="554736" cy="520065"/>
            </a:xfrm>
            <a:prstGeom prst="rect">
              <a:avLst/>
            </a:prstGeom>
          </p:spPr>
        </p:pic>
        <p:pic>
          <p:nvPicPr>
            <p:cNvPr id="15" name="Image 14">
              <a:extLst>
                <a:ext uri="{FF2B5EF4-FFF2-40B4-BE49-F238E27FC236}">
                  <a16:creationId xmlns:a16="http://schemas.microsoft.com/office/drawing/2014/main" id="{3463186E-3E10-7FAF-F836-5EFBBBA07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32" y="4951885"/>
              <a:ext cx="554736" cy="520065"/>
            </a:xfrm>
            <a:prstGeom prst="rect">
              <a:avLst/>
            </a:prstGeom>
          </p:spPr>
        </p:pic>
      </p:grpSp>
    </p:spTree>
    <p:extLst>
      <p:ext uri="{BB962C8B-B14F-4D97-AF65-F5344CB8AC3E}">
        <p14:creationId xmlns:p14="http://schemas.microsoft.com/office/powerpoint/2010/main" val="3885944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3">
            <a:extLst>
              <a:ext uri="{FF2B5EF4-FFF2-40B4-BE49-F238E27FC236}">
                <a16:creationId xmlns:a16="http://schemas.microsoft.com/office/drawing/2014/main" id="{76039B4C-8EA2-2EC2-3F7B-D902D2F904CC}"/>
              </a:ext>
            </a:extLst>
          </p:cNvPr>
          <p:cNvSpPr txBox="1"/>
          <p:nvPr/>
        </p:nvSpPr>
        <p:spPr>
          <a:xfrm>
            <a:off x="2205373" y="568388"/>
            <a:ext cx="8719054"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Regardez donc mes attributs</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5" name="Rectangle 4"/>
          <p:cNvSpPr/>
          <p:nvPr/>
        </p:nvSpPr>
        <p:spPr>
          <a:xfrm>
            <a:off x="2205373" y="1276274"/>
            <a:ext cx="1415772"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Démo</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373" y="1984160"/>
            <a:ext cx="8932765" cy="4305452"/>
          </a:xfrm>
          <a:prstGeom prst="rect">
            <a:avLst/>
          </a:prstGeom>
        </p:spPr>
      </p:pic>
    </p:spTree>
    <p:extLst>
      <p:ext uri="{BB962C8B-B14F-4D97-AF65-F5344CB8AC3E}">
        <p14:creationId xmlns:p14="http://schemas.microsoft.com/office/powerpoint/2010/main" val="34800978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3">
            <a:extLst>
              <a:ext uri="{FF2B5EF4-FFF2-40B4-BE49-F238E27FC236}">
                <a16:creationId xmlns:a16="http://schemas.microsoft.com/office/drawing/2014/main" id="{76039B4C-8EA2-2EC2-3F7B-D902D2F904CC}"/>
              </a:ext>
            </a:extLst>
          </p:cNvPr>
          <p:cNvSpPr txBox="1"/>
          <p:nvPr/>
        </p:nvSpPr>
        <p:spPr>
          <a:xfrm>
            <a:off x="2205373" y="568388"/>
            <a:ext cx="6571030"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Un Tolkien JWT enrichi</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4" name="Rectangle 3"/>
          <p:cNvSpPr/>
          <p:nvPr/>
        </p:nvSpPr>
        <p:spPr>
          <a:xfrm>
            <a:off x="6965668" y="5707934"/>
            <a:ext cx="633046" cy="221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B6513C35-0328-9728-AE70-61E9D3E30810}"/>
              </a:ext>
            </a:extLst>
          </p:cNvPr>
          <p:cNvPicPr>
            <a:picLocks noChangeAspect="1"/>
          </p:cNvPicPr>
          <p:nvPr/>
        </p:nvPicPr>
        <p:blipFill>
          <a:blip r:embed="rId2"/>
          <a:stretch>
            <a:fillRect/>
          </a:stretch>
        </p:blipFill>
        <p:spPr>
          <a:xfrm>
            <a:off x="2205373" y="1276274"/>
            <a:ext cx="8431988" cy="5120916"/>
          </a:xfrm>
          <a:prstGeom prst="rect">
            <a:avLst/>
          </a:prstGeom>
        </p:spPr>
      </p:pic>
      <p:sp>
        <p:nvSpPr>
          <p:cNvPr id="7" name="Rectangle 6">
            <a:extLst>
              <a:ext uri="{FF2B5EF4-FFF2-40B4-BE49-F238E27FC236}">
                <a16:creationId xmlns:a16="http://schemas.microsoft.com/office/drawing/2014/main" id="{8050C2B1-84FB-E906-839C-758B368A51DC}"/>
              </a:ext>
            </a:extLst>
          </p:cNvPr>
          <p:cNvSpPr/>
          <p:nvPr/>
        </p:nvSpPr>
        <p:spPr>
          <a:xfrm>
            <a:off x="6839712" y="6041866"/>
            <a:ext cx="731570" cy="221064"/>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8" name="ZoneTexte 7">
            <a:extLst>
              <a:ext uri="{FF2B5EF4-FFF2-40B4-BE49-F238E27FC236}">
                <a16:creationId xmlns:a16="http://schemas.microsoft.com/office/drawing/2014/main" id="{EF167681-A9A1-203B-093A-92C859B116FB}"/>
              </a:ext>
            </a:extLst>
          </p:cNvPr>
          <p:cNvSpPr txBox="1"/>
          <p:nvPr/>
        </p:nvSpPr>
        <p:spPr>
          <a:xfrm>
            <a:off x="4190711" y="5967732"/>
            <a:ext cx="2323155" cy="369332"/>
          </a:xfrm>
          <a:prstGeom prst="rect">
            <a:avLst/>
          </a:prstGeom>
          <a:noFill/>
        </p:spPr>
        <p:txBody>
          <a:bodyPr wrap="square" rtlCol="0">
            <a:spAutoFit/>
          </a:bodyPr>
          <a:lstStyle/>
          <a:p>
            <a:r>
              <a:rPr lang="fr-FR" dirty="0">
                <a:solidFill>
                  <a:schemeClr val="bg1"/>
                </a:solidFill>
                <a:latin typeface="Poppins" panose="00000500000000000000" pitchFamily="2" charset="0"/>
                <a:cs typeface="Poppins" panose="00000500000000000000" pitchFamily="2" charset="0"/>
              </a:rPr>
              <a:t>L’attribut de Dana</a:t>
            </a:r>
          </a:p>
        </p:txBody>
      </p:sp>
      <p:cxnSp>
        <p:nvCxnSpPr>
          <p:cNvPr id="10" name="Connecteur droit avec flèche 9">
            <a:extLst>
              <a:ext uri="{FF2B5EF4-FFF2-40B4-BE49-F238E27FC236}">
                <a16:creationId xmlns:a16="http://schemas.microsoft.com/office/drawing/2014/main" id="{A16A7778-D876-1D66-D309-ED6DAFD6F42A}"/>
              </a:ext>
            </a:extLst>
          </p:cNvPr>
          <p:cNvCxnSpPr>
            <a:endCxn id="7" idx="1"/>
          </p:cNvCxnSpPr>
          <p:nvPr/>
        </p:nvCxnSpPr>
        <p:spPr>
          <a:xfrm>
            <a:off x="6421367" y="6152398"/>
            <a:ext cx="41834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93968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623" y="1984160"/>
            <a:ext cx="5643073" cy="4232305"/>
          </a:xfrm>
          <a:prstGeom prst="rect">
            <a:avLst/>
          </a:prstGeom>
        </p:spPr>
      </p:pic>
      <p:sp>
        <p:nvSpPr>
          <p:cNvPr id="6" name="Rectangle 5"/>
          <p:cNvSpPr/>
          <p:nvPr/>
        </p:nvSpPr>
        <p:spPr>
          <a:xfrm>
            <a:off x="6494902" y="1368606"/>
            <a:ext cx="5129930"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Liste des cellules du donjon explorées</a:t>
            </a:r>
            <a:endParaRPr lang="fr-FR" sz="2000" dirty="0"/>
          </a:p>
        </p:txBody>
      </p:sp>
      <p:sp>
        <p:nvSpPr>
          <p:cNvPr id="8" name="TextBox 23">
            <a:extLst>
              <a:ext uri="{FF2B5EF4-FFF2-40B4-BE49-F238E27FC236}">
                <a16:creationId xmlns:a16="http://schemas.microsoft.com/office/drawing/2014/main" id="{76039B4C-8EA2-2EC2-3F7B-D902D2F904CC}"/>
              </a:ext>
            </a:extLst>
          </p:cNvPr>
          <p:cNvSpPr txBox="1"/>
          <p:nvPr/>
        </p:nvSpPr>
        <p:spPr>
          <a:xfrm>
            <a:off x="2205373" y="568388"/>
            <a:ext cx="6571030"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Vous ne passerez pas!</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10" name="Rectangle 9"/>
          <p:cNvSpPr/>
          <p:nvPr/>
        </p:nvSpPr>
        <p:spPr>
          <a:xfrm>
            <a:off x="2205373" y="1276274"/>
            <a:ext cx="4092787"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Gestion de carrière</a:t>
            </a:r>
          </a:p>
        </p:txBody>
      </p:sp>
    </p:spTree>
    <p:extLst>
      <p:ext uri="{BB962C8B-B14F-4D97-AF65-F5344CB8AC3E}">
        <p14:creationId xmlns:p14="http://schemas.microsoft.com/office/powerpoint/2010/main" val="7914712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94902" y="1368606"/>
            <a:ext cx="5129930"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Liste des cellules du donjon explorées</a:t>
            </a:r>
            <a:endParaRPr lang="fr-FR" sz="2000" dirty="0"/>
          </a:p>
        </p:txBody>
      </p:sp>
      <p:sp>
        <p:nvSpPr>
          <p:cNvPr id="9" name="Rectangle 8"/>
          <p:cNvSpPr/>
          <p:nvPr/>
        </p:nvSpPr>
        <p:spPr>
          <a:xfrm>
            <a:off x="2205373" y="1276274"/>
            <a:ext cx="4092787"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Gestion de carrière</a:t>
            </a:r>
          </a:p>
        </p:txBody>
      </p:sp>
      <p:sp>
        <p:nvSpPr>
          <p:cNvPr id="3" name="Rectangle 2"/>
          <p:cNvSpPr/>
          <p:nvPr/>
        </p:nvSpPr>
        <p:spPr>
          <a:xfrm>
            <a:off x="6494802" y="3028577"/>
            <a:ext cx="4213078" cy="1569660"/>
          </a:xfrm>
          <a:prstGeom prst="rect">
            <a:avLst/>
          </a:prstGeom>
        </p:spPr>
        <p:txBody>
          <a:bodyPr wrap="square">
            <a:spAutoFit/>
          </a:bodyPr>
          <a:lstStyle/>
          <a:p>
            <a:r>
              <a:rPr lang="en-US" sz="3200" dirty="0" err="1">
                <a:solidFill>
                  <a:schemeClr val="bg1"/>
                </a:solidFill>
                <a:latin typeface="Poppins" panose="00000500000000000000" pitchFamily="2" charset="0"/>
                <a:cs typeface="Poppins" panose="00000500000000000000" pitchFamily="2" charset="0"/>
              </a:rPr>
              <a:t>Erreur</a:t>
            </a:r>
            <a:r>
              <a:rPr lang="en-US" sz="3200" dirty="0">
                <a:solidFill>
                  <a:schemeClr val="bg1"/>
                </a:solidFill>
                <a:latin typeface="Poppins" panose="00000500000000000000" pitchFamily="2" charset="0"/>
                <a:cs typeface="Poppins" panose="00000500000000000000" pitchFamily="2" charset="0"/>
              </a:rPr>
              <a:t> 431</a:t>
            </a:r>
          </a:p>
          <a:p>
            <a:r>
              <a:rPr lang="en-US" sz="3200" dirty="0">
                <a:solidFill>
                  <a:schemeClr val="bg1"/>
                </a:solidFill>
                <a:latin typeface="Poppins" panose="00000500000000000000" pitchFamily="2" charset="0"/>
                <a:cs typeface="Poppins" panose="00000500000000000000" pitchFamily="2" charset="0"/>
              </a:rPr>
              <a:t>Request Header Fields Too Large </a:t>
            </a:r>
          </a:p>
        </p:txBody>
      </p:sp>
      <p:sp>
        <p:nvSpPr>
          <p:cNvPr id="8" name="TextBox 23">
            <a:extLst>
              <a:ext uri="{FF2B5EF4-FFF2-40B4-BE49-F238E27FC236}">
                <a16:creationId xmlns:a16="http://schemas.microsoft.com/office/drawing/2014/main" id="{76039B4C-8EA2-2EC2-3F7B-D902D2F904CC}"/>
              </a:ext>
            </a:extLst>
          </p:cNvPr>
          <p:cNvSpPr txBox="1"/>
          <p:nvPr/>
        </p:nvSpPr>
        <p:spPr>
          <a:xfrm>
            <a:off x="2205373" y="568388"/>
            <a:ext cx="6571030"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Vous ne passerez pas!</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rcRect/>
          <a:stretch/>
        </p:blipFill>
        <p:spPr>
          <a:xfrm>
            <a:off x="1814379" y="2315566"/>
            <a:ext cx="4483781" cy="3551909"/>
          </a:xfrm>
          <a:prstGeom prst="rect">
            <a:avLst/>
          </a:prstGeom>
        </p:spPr>
      </p:pic>
    </p:spTree>
    <p:extLst>
      <p:ext uri="{BB962C8B-B14F-4D97-AF65-F5344CB8AC3E}">
        <p14:creationId xmlns:p14="http://schemas.microsoft.com/office/powerpoint/2010/main" val="322785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5EEF-E54E-F619-0D56-7F57BCA3DA8D}"/>
            </a:ext>
          </a:extLst>
        </p:cNvPr>
        <p:cNvGrpSpPr/>
        <p:nvPr/>
      </p:nvGrpSpPr>
      <p:grpSpPr>
        <a:xfrm>
          <a:off x="0" y="0"/>
          <a:ext cx="0" cy="0"/>
          <a:chOff x="0" y="0"/>
          <a:chExt cx="0" cy="0"/>
        </a:xfrm>
      </p:grpSpPr>
      <p:sp>
        <p:nvSpPr>
          <p:cNvPr id="10" name="TextBox 23">
            <a:extLst>
              <a:ext uri="{FF2B5EF4-FFF2-40B4-BE49-F238E27FC236}">
                <a16:creationId xmlns:a16="http://schemas.microsoft.com/office/drawing/2014/main" id="{F9301A36-2DE5-8515-9C42-7823855985EE}"/>
              </a:ext>
            </a:extLst>
          </p:cNvPr>
          <p:cNvSpPr txBox="1"/>
          <p:nvPr/>
        </p:nvSpPr>
        <p:spPr>
          <a:xfrm>
            <a:off x="2205373" y="568388"/>
            <a:ext cx="5415265"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C’est quoi ton </a:t>
            </a:r>
            <a:r>
              <a:rPr lang="fr-FR" sz="4000" dirty="0">
                <a:solidFill>
                  <a:schemeClr val="accent2">
                    <a:lumMod val="60000"/>
                    <a:lumOff val="40000"/>
                  </a:schemeClr>
                </a:solidFill>
                <a:latin typeface="Poppins" panose="00000500000000000000" pitchFamily="2" charset="0"/>
                <a:ea typeface="Open Sans" panose="020B0606030504020204" pitchFamily="34" charset="0"/>
                <a:cs typeface="Poppins" panose="00000500000000000000" pitchFamily="2" charset="0"/>
              </a:rPr>
              <a:t>06</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CFE9E208-8177-559D-273A-5B85B9D82D24}"/>
              </a:ext>
            </a:extLst>
          </p:cNvPr>
          <p:cNvSpPr/>
          <p:nvPr/>
        </p:nvSpPr>
        <p:spPr>
          <a:xfrm>
            <a:off x="2205373" y="1276274"/>
            <a:ext cx="5317481" cy="584775"/>
          </a:xfrm>
          <a:prstGeom prst="rect">
            <a:avLst/>
          </a:prstGeom>
        </p:spPr>
        <p:txBody>
          <a:bodyPr wrap="none">
            <a:spAutoFit/>
          </a:bodyPr>
          <a:lstStyle/>
          <a:p>
            <a:r>
              <a:rPr lang="fr-FR" sz="3200" dirty="0" err="1">
                <a:solidFill>
                  <a:schemeClr val="bg1"/>
                </a:solidFill>
                <a:latin typeface="Poppins" panose="00000500000000000000" pitchFamily="2" charset="0"/>
                <a:cs typeface="Poppins" panose="00000500000000000000" pitchFamily="2" charset="0"/>
              </a:rPr>
              <a:t>OpenId</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Connect</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UserInfo</a:t>
            </a:r>
            <a:endParaRPr lang="fr-FR" sz="3200" dirty="0">
              <a:solidFill>
                <a:schemeClr val="bg1"/>
              </a:solidFill>
              <a:latin typeface="Poppins" panose="00000500000000000000" pitchFamily="2" charset="0"/>
              <a:cs typeface="Poppins" panose="00000500000000000000" pitchFamily="2" charset="0"/>
            </a:endParaRPr>
          </a:p>
        </p:txBody>
      </p:sp>
      <p:pic>
        <p:nvPicPr>
          <p:cNvPr id="4" name="Image 3">
            <a:extLst>
              <a:ext uri="{FF2B5EF4-FFF2-40B4-BE49-F238E27FC236}">
                <a16:creationId xmlns:a16="http://schemas.microsoft.com/office/drawing/2014/main" id="{86D8F7ED-15EA-C863-A6ED-A01D178FA7E6}"/>
              </a:ext>
            </a:extLst>
          </p:cNvPr>
          <p:cNvPicPr>
            <a:picLocks noChangeAspect="1"/>
          </p:cNvPicPr>
          <p:nvPr/>
        </p:nvPicPr>
        <p:blipFill>
          <a:blip r:embed="rId2"/>
          <a:srcRect t="41065"/>
          <a:stretch/>
        </p:blipFill>
        <p:spPr>
          <a:xfrm>
            <a:off x="3619500" y="1989398"/>
            <a:ext cx="5552715" cy="4300214"/>
          </a:xfrm>
          <a:prstGeom prst="rect">
            <a:avLst/>
          </a:prstGeom>
        </p:spPr>
      </p:pic>
      <p:sp>
        <p:nvSpPr>
          <p:cNvPr id="5" name="Flèche : gauche 4">
            <a:extLst>
              <a:ext uri="{FF2B5EF4-FFF2-40B4-BE49-F238E27FC236}">
                <a16:creationId xmlns:a16="http://schemas.microsoft.com/office/drawing/2014/main" id="{AB7CD450-5BFB-264A-C3EB-7FF9FCF1B0EB}"/>
              </a:ext>
            </a:extLst>
          </p:cNvPr>
          <p:cNvSpPr/>
          <p:nvPr/>
        </p:nvSpPr>
        <p:spPr>
          <a:xfrm rot="19593657">
            <a:off x="6229349" y="3809999"/>
            <a:ext cx="762000" cy="24765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gauche 7">
            <a:extLst>
              <a:ext uri="{FF2B5EF4-FFF2-40B4-BE49-F238E27FC236}">
                <a16:creationId xmlns:a16="http://schemas.microsoft.com/office/drawing/2014/main" id="{3293F97B-CF6B-BFF4-211F-C74F682457B6}"/>
              </a:ext>
            </a:extLst>
          </p:cNvPr>
          <p:cNvSpPr/>
          <p:nvPr/>
        </p:nvSpPr>
        <p:spPr>
          <a:xfrm rot="19593657">
            <a:off x="6229350" y="2367869"/>
            <a:ext cx="762000" cy="24765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7636958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3">
            <a:extLst>
              <a:ext uri="{FF2B5EF4-FFF2-40B4-BE49-F238E27FC236}">
                <a16:creationId xmlns:a16="http://schemas.microsoft.com/office/drawing/2014/main" id="{76039B4C-8EA2-2EC2-3F7B-D902D2F904CC}"/>
              </a:ext>
            </a:extLst>
          </p:cNvPr>
          <p:cNvSpPr txBox="1"/>
          <p:nvPr/>
        </p:nvSpPr>
        <p:spPr>
          <a:xfrm>
            <a:off x="2205373" y="568388"/>
            <a:ext cx="5415265"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C’est quoi ton </a:t>
            </a:r>
            <a:r>
              <a:rPr lang="fr-FR" sz="4000" dirty="0">
                <a:solidFill>
                  <a:schemeClr val="accent2">
                    <a:lumMod val="60000"/>
                    <a:lumOff val="40000"/>
                  </a:schemeClr>
                </a:solidFill>
                <a:latin typeface="Poppins" panose="00000500000000000000" pitchFamily="2" charset="0"/>
                <a:ea typeface="Open Sans" panose="020B0606030504020204" pitchFamily="34" charset="0"/>
                <a:cs typeface="Poppins" panose="00000500000000000000" pitchFamily="2" charset="0"/>
              </a:rPr>
              <a:t>06</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844BBB94-6249-66B1-682C-F9E55C6EEEF9}"/>
              </a:ext>
            </a:extLst>
          </p:cNvPr>
          <p:cNvSpPr/>
          <p:nvPr/>
        </p:nvSpPr>
        <p:spPr>
          <a:xfrm>
            <a:off x="2205373" y="1276274"/>
            <a:ext cx="5317481" cy="584775"/>
          </a:xfrm>
          <a:prstGeom prst="rect">
            <a:avLst/>
          </a:prstGeom>
        </p:spPr>
        <p:txBody>
          <a:bodyPr wrap="none">
            <a:spAutoFit/>
          </a:bodyPr>
          <a:lstStyle/>
          <a:p>
            <a:r>
              <a:rPr lang="fr-FR" sz="3200" dirty="0" err="1">
                <a:solidFill>
                  <a:schemeClr val="bg1"/>
                </a:solidFill>
                <a:latin typeface="Poppins" panose="00000500000000000000" pitchFamily="2" charset="0"/>
                <a:cs typeface="Poppins" panose="00000500000000000000" pitchFamily="2" charset="0"/>
              </a:rPr>
              <a:t>OpenId</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Connect</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UserInfo</a:t>
            </a:r>
            <a:endParaRPr lang="fr-FR" sz="3200" dirty="0">
              <a:solidFill>
                <a:schemeClr val="bg1"/>
              </a:solidFill>
              <a:latin typeface="Poppins" panose="00000500000000000000" pitchFamily="2" charset="0"/>
              <a:cs typeface="Poppins" panose="00000500000000000000" pitchFamily="2" charset="0"/>
            </a:endParaRPr>
          </a:p>
        </p:txBody>
      </p:sp>
      <p:pic>
        <p:nvPicPr>
          <p:cNvPr id="6" name="Image 5">
            <a:extLst>
              <a:ext uri="{FF2B5EF4-FFF2-40B4-BE49-F238E27FC236}">
                <a16:creationId xmlns:a16="http://schemas.microsoft.com/office/drawing/2014/main" id="{BCD662EF-B97B-C6E6-6F4F-814105D717FC}"/>
              </a:ext>
            </a:extLst>
          </p:cNvPr>
          <p:cNvPicPr>
            <a:picLocks noChangeAspect="1"/>
          </p:cNvPicPr>
          <p:nvPr/>
        </p:nvPicPr>
        <p:blipFill>
          <a:blip r:embed="rId2"/>
          <a:stretch>
            <a:fillRect/>
          </a:stretch>
        </p:blipFill>
        <p:spPr>
          <a:xfrm>
            <a:off x="1806938" y="2711197"/>
            <a:ext cx="10031925" cy="2285755"/>
          </a:xfrm>
          <a:prstGeom prst="rect">
            <a:avLst/>
          </a:prstGeom>
        </p:spPr>
      </p:pic>
    </p:spTree>
    <p:extLst>
      <p:ext uri="{BB962C8B-B14F-4D97-AF65-F5344CB8AC3E}">
        <p14:creationId xmlns:p14="http://schemas.microsoft.com/office/powerpoint/2010/main" val="94066994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871802" y="4345119"/>
            <a:ext cx="3530968" cy="1101574"/>
          </a:xfrm>
          <a:prstGeom prst="rect">
            <a:avLst/>
          </a:prstGeom>
        </p:spPr>
      </p:pic>
      <p:pic>
        <p:nvPicPr>
          <p:cNvPr id="6" name="Imag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69686" y="508649"/>
            <a:ext cx="2245538" cy="2245538"/>
          </a:xfrm>
          <a:prstGeom prst="ellipse">
            <a:avLst/>
          </a:prstGeom>
          <a:ln>
            <a:noFill/>
          </a:ln>
          <a:effectLst>
            <a:softEdge rad="112500"/>
          </a:effectLst>
        </p:spPr>
      </p:pic>
      <p:sp>
        <p:nvSpPr>
          <p:cNvPr id="7" name="Rectangle 6"/>
          <p:cNvSpPr/>
          <p:nvPr/>
        </p:nvSpPr>
        <p:spPr>
          <a:xfrm>
            <a:off x="3760707" y="1209841"/>
            <a:ext cx="5299849" cy="584775"/>
          </a:xfrm>
          <a:prstGeom prst="rect">
            <a:avLst/>
          </a:prstGeom>
        </p:spPr>
        <p:txBody>
          <a:bodyPr wrap="none">
            <a:spAutoFit/>
          </a:bodyPr>
          <a:lstStyle/>
          <a:p>
            <a:r>
              <a:rPr lang="fr-FR" sz="3200" dirty="0">
                <a:solidFill>
                  <a:schemeClr val="accent2">
                    <a:lumMod val="60000"/>
                    <a:lumOff val="40000"/>
                  </a:schemeClr>
                </a:solidFill>
                <a:latin typeface="Old Maquine Caps" pitchFamily="2" charset="0"/>
                <a:cs typeface="Poppins" panose="00000500000000000000" pitchFamily="2" charset="0"/>
              </a:rPr>
              <a:t>Mikaël VAN CRAEYNEST</a:t>
            </a: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046" y="3738663"/>
            <a:ext cx="3703178" cy="2314486"/>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2776" y="1502228"/>
            <a:ext cx="2616342" cy="2616342"/>
          </a:xfrm>
          <a:prstGeom prst="rect">
            <a:avLst/>
          </a:prstGeom>
        </p:spPr>
      </p:pic>
      <p:sp>
        <p:nvSpPr>
          <p:cNvPr id="12" name="Rectangle 11"/>
          <p:cNvSpPr/>
          <p:nvPr/>
        </p:nvSpPr>
        <p:spPr>
          <a:xfrm>
            <a:off x="5893382" y="1794616"/>
            <a:ext cx="3018775" cy="523220"/>
          </a:xfrm>
          <a:prstGeom prst="rect">
            <a:avLst/>
          </a:prstGeom>
        </p:spPr>
        <p:txBody>
          <a:bodyPr wrap="none">
            <a:spAutoFit/>
          </a:bodyPr>
          <a:lstStyle/>
          <a:p>
            <a:r>
              <a:rPr lang="en-US" sz="2800" spc="-150" dirty="0" err="1">
                <a:solidFill>
                  <a:schemeClr val="bg1"/>
                </a:solidFill>
                <a:latin typeface="Poppins" panose="00000500000000000000" pitchFamily="2" charset="0"/>
                <a:ea typeface="Open Sans" panose="020B0606030504020204" pitchFamily="34" charset="0"/>
                <a:cs typeface="Poppins" panose="00000500000000000000" pitchFamily="2" charset="0"/>
              </a:rPr>
              <a:t>Architecte</a:t>
            </a:r>
            <a:r>
              <a:rPr lang="en-US" sz="2800" spc="-150" dirty="0">
                <a:solidFill>
                  <a:schemeClr val="bg1"/>
                </a:solidFill>
                <a:latin typeface="Poppins" panose="00000500000000000000" pitchFamily="2" charset="0"/>
                <a:ea typeface="Open Sans" panose="020B0606030504020204" pitchFamily="34" charset="0"/>
                <a:cs typeface="Poppins" panose="00000500000000000000" pitchFamily="2" charset="0"/>
              </a:rPr>
              <a:t> </a:t>
            </a:r>
            <a:r>
              <a:rPr lang="en-US" sz="2800" spc="-150" dirty="0" err="1">
                <a:solidFill>
                  <a:schemeClr val="bg1"/>
                </a:solidFill>
                <a:latin typeface="Poppins" panose="00000500000000000000" pitchFamily="2" charset="0"/>
                <a:ea typeface="Open Sans" panose="020B0606030504020204" pitchFamily="34" charset="0"/>
                <a:cs typeface="Poppins" panose="00000500000000000000" pitchFamily="2" charset="0"/>
              </a:rPr>
              <a:t>logiciel</a:t>
            </a:r>
            <a:endParaRPr lang="en-US" sz="2800" spc="-150" dirty="0">
              <a:solidFill>
                <a:schemeClr val="bg1"/>
              </a:solidFill>
              <a:latin typeface="Poppins" panose="00000500000000000000" pitchFamily="2" charset="0"/>
              <a:ea typeface="Open Sans" panose="020B0606030504020204" pitchFamily="34" charset="0"/>
              <a:cs typeface="Poppins" panose="00000500000000000000" pitchFamily="2" charset="0"/>
            </a:endParaRPr>
          </a:p>
        </p:txBody>
      </p:sp>
    </p:spTree>
    <p:extLst>
      <p:ext uri="{BB962C8B-B14F-4D97-AF65-F5344CB8AC3E}">
        <p14:creationId xmlns:p14="http://schemas.microsoft.com/office/powerpoint/2010/main" val="11914029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32" presetClass="emph" presetSubtype="0" fill="hold" nodeType="withEffect">
                                  <p:stCondLst>
                                    <p:cond delay="0"/>
                                  </p:stCondLst>
                                  <p:childTnLst>
                                    <p:animRot by="120000">
                                      <p:cBhvr>
                                        <p:cTn id="17" dur="100" fill="hold">
                                          <p:stCondLst>
                                            <p:cond delay="0"/>
                                          </p:stCondLst>
                                        </p:cTn>
                                        <p:tgtEl>
                                          <p:spTgt spid="10"/>
                                        </p:tgtEl>
                                        <p:attrNameLst>
                                          <p:attrName>r</p:attrName>
                                        </p:attrNameLst>
                                      </p:cBhvr>
                                    </p:animRot>
                                    <p:animRot by="-240000">
                                      <p:cBhvr>
                                        <p:cTn id="18" dur="200" fill="hold">
                                          <p:stCondLst>
                                            <p:cond delay="200"/>
                                          </p:stCondLst>
                                        </p:cTn>
                                        <p:tgtEl>
                                          <p:spTgt spid="10"/>
                                        </p:tgtEl>
                                        <p:attrNameLst>
                                          <p:attrName>r</p:attrName>
                                        </p:attrNameLst>
                                      </p:cBhvr>
                                    </p:animRot>
                                    <p:animRot by="240000">
                                      <p:cBhvr>
                                        <p:cTn id="19" dur="200" fill="hold">
                                          <p:stCondLst>
                                            <p:cond delay="400"/>
                                          </p:stCondLst>
                                        </p:cTn>
                                        <p:tgtEl>
                                          <p:spTgt spid="10"/>
                                        </p:tgtEl>
                                        <p:attrNameLst>
                                          <p:attrName>r</p:attrName>
                                        </p:attrNameLst>
                                      </p:cBhvr>
                                    </p:animRot>
                                    <p:animRot by="-240000">
                                      <p:cBhvr>
                                        <p:cTn id="20" dur="200" fill="hold">
                                          <p:stCondLst>
                                            <p:cond delay="600"/>
                                          </p:stCondLst>
                                        </p:cTn>
                                        <p:tgtEl>
                                          <p:spTgt spid="10"/>
                                        </p:tgtEl>
                                        <p:attrNameLst>
                                          <p:attrName>r</p:attrName>
                                        </p:attrNameLst>
                                      </p:cBhvr>
                                    </p:animRot>
                                    <p:animRot by="120000">
                                      <p:cBhvr>
                                        <p:cTn id="21"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1CD8D-9DB6-8D73-F575-4FEF847DA338}"/>
            </a:ext>
          </a:extLst>
        </p:cNvPr>
        <p:cNvGrpSpPr/>
        <p:nvPr/>
      </p:nvGrpSpPr>
      <p:grpSpPr>
        <a:xfrm>
          <a:off x="0" y="0"/>
          <a:ext cx="0" cy="0"/>
          <a:chOff x="0" y="0"/>
          <a:chExt cx="0" cy="0"/>
        </a:xfrm>
      </p:grpSpPr>
      <p:sp>
        <p:nvSpPr>
          <p:cNvPr id="3" name="Rectangle à coins arrondis 2">
            <a:extLst>
              <a:ext uri="{FF2B5EF4-FFF2-40B4-BE49-F238E27FC236}">
                <a16:creationId xmlns:a16="http://schemas.microsoft.com/office/drawing/2014/main" id="{F9988ACB-2EF5-66F7-C2E8-0939A7C62701}"/>
              </a:ext>
            </a:extLst>
          </p:cNvPr>
          <p:cNvSpPr/>
          <p:nvPr/>
        </p:nvSpPr>
        <p:spPr>
          <a:xfrm>
            <a:off x="1867233" y="2401366"/>
            <a:ext cx="1486968" cy="6836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USERS</a:t>
            </a:r>
          </a:p>
        </p:txBody>
      </p:sp>
      <p:sp>
        <p:nvSpPr>
          <p:cNvPr id="4" name="Rectangle à coins arrondis 3">
            <a:extLst>
              <a:ext uri="{FF2B5EF4-FFF2-40B4-BE49-F238E27FC236}">
                <a16:creationId xmlns:a16="http://schemas.microsoft.com/office/drawing/2014/main" id="{0DD2FEDC-86D5-A3C7-A286-1EDC099895AE}"/>
              </a:ext>
            </a:extLst>
          </p:cNvPr>
          <p:cNvSpPr/>
          <p:nvPr/>
        </p:nvSpPr>
        <p:spPr>
          <a:xfrm>
            <a:off x="1867233" y="3399695"/>
            <a:ext cx="1486968" cy="6836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GROUPS</a:t>
            </a:r>
          </a:p>
        </p:txBody>
      </p:sp>
      <p:sp>
        <p:nvSpPr>
          <p:cNvPr id="5" name="Rectangle à coins arrondis 4">
            <a:extLst>
              <a:ext uri="{FF2B5EF4-FFF2-40B4-BE49-F238E27FC236}">
                <a16:creationId xmlns:a16="http://schemas.microsoft.com/office/drawing/2014/main" id="{9D874B70-AE1C-CB89-9416-E7BB230AB88E}"/>
              </a:ext>
            </a:extLst>
          </p:cNvPr>
          <p:cNvSpPr/>
          <p:nvPr/>
        </p:nvSpPr>
        <p:spPr>
          <a:xfrm>
            <a:off x="1867233" y="4398024"/>
            <a:ext cx="1486968" cy="6836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ROLES</a:t>
            </a:r>
          </a:p>
        </p:txBody>
      </p:sp>
      <p:pic>
        <p:nvPicPr>
          <p:cNvPr id="9" name="Image 8">
            <a:extLst>
              <a:ext uri="{FF2B5EF4-FFF2-40B4-BE49-F238E27FC236}">
                <a16:creationId xmlns:a16="http://schemas.microsoft.com/office/drawing/2014/main" id="{0FBE0B12-2C1C-7C1F-A796-ACC3E6B03AEA}"/>
              </a:ext>
            </a:extLst>
          </p:cNvPr>
          <p:cNvPicPr>
            <a:picLocks noChangeAspect="1"/>
          </p:cNvPicPr>
          <p:nvPr/>
        </p:nvPicPr>
        <p:blipFill>
          <a:blip r:embed="rId2">
            <a:extLst>
              <a:ext uri="{28A0092B-C50C-407E-A947-70E740481C1C}">
                <a14:useLocalDpi xmlns:a14="http://schemas.microsoft.com/office/drawing/2010/main" val="0"/>
              </a:ext>
            </a:extLst>
          </a:blip>
          <a:srcRect l="222" r="222"/>
          <a:stretch/>
        </p:blipFill>
        <p:spPr>
          <a:xfrm>
            <a:off x="3935517" y="1767664"/>
            <a:ext cx="7656408" cy="4631388"/>
          </a:xfrm>
          <a:prstGeom prst="rect">
            <a:avLst/>
          </a:prstGeom>
        </p:spPr>
      </p:pic>
      <p:sp>
        <p:nvSpPr>
          <p:cNvPr id="10" name="TextBox 23">
            <a:extLst>
              <a:ext uri="{FF2B5EF4-FFF2-40B4-BE49-F238E27FC236}">
                <a16:creationId xmlns:a16="http://schemas.microsoft.com/office/drawing/2014/main" id="{2171DF97-91D4-6065-3EAE-52B3523AD7A1}"/>
              </a:ext>
            </a:extLst>
          </p:cNvPr>
          <p:cNvSpPr txBox="1"/>
          <p:nvPr/>
        </p:nvSpPr>
        <p:spPr>
          <a:xfrm>
            <a:off x="2205373" y="568388"/>
            <a:ext cx="7239482" cy="707886"/>
          </a:xfrm>
          <a:prstGeom prst="rect">
            <a:avLst/>
          </a:prstGeom>
          <a:noFill/>
        </p:spPr>
        <p:txBody>
          <a:bodyPr wrap="none" rtlCol="0">
            <a:spAutoFit/>
          </a:bodyPr>
          <a:lstStyle/>
          <a:p>
            <a:r>
              <a:rPr lang="fr-FR"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Keycloak</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admin REST API</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6" name="ZoneTexte 5">
            <a:extLst>
              <a:ext uri="{FF2B5EF4-FFF2-40B4-BE49-F238E27FC236}">
                <a16:creationId xmlns:a16="http://schemas.microsoft.com/office/drawing/2014/main" id="{2CED12EE-B5E2-DE90-CA5D-56CF5748ADF2}"/>
              </a:ext>
            </a:extLst>
          </p:cNvPr>
          <p:cNvSpPr txBox="1"/>
          <p:nvPr/>
        </p:nvSpPr>
        <p:spPr>
          <a:xfrm>
            <a:off x="2205373" y="1276274"/>
            <a:ext cx="8557362" cy="369332"/>
          </a:xfrm>
          <a:prstGeom prst="rect">
            <a:avLst/>
          </a:prstGeom>
          <a:noFill/>
        </p:spPr>
        <p:txBody>
          <a:bodyPr wrap="square">
            <a:spAutoFit/>
          </a:bodyPr>
          <a:lstStyle/>
          <a:p>
            <a:r>
              <a:rPr lang="fr-FR" dirty="0">
                <a:solidFill>
                  <a:schemeClr val="accent1">
                    <a:lumMod val="60000"/>
                    <a:lumOff val="40000"/>
                  </a:schemeClr>
                </a:solidFill>
                <a:latin typeface="Poppins" panose="00000500000000000000" pitchFamily="2" charset="0"/>
                <a:cs typeface="Poppins" panose="00000500000000000000" pitchFamily="2" charset="0"/>
              </a:rPr>
              <a:t>https://www.keycloak.org/docs-api/latest/rest-api/index.html</a:t>
            </a:r>
          </a:p>
        </p:txBody>
      </p:sp>
    </p:spTree>
    <p:extLst>
      <p:ext uri="{BB962C8B-B14F-4D97-AF65-F5344CB8AC3E}">
        <p14:creationId xmlns:p14="http://schemas.microsoft.com/office/powerpoint/2010/main" val="6017552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69A6-C038-E1F6-6761-73AABF95C0A3}"/>
            </a:ext>
          </a:extLst>
        </p:cNvPr>
        <p:cNvGrpSpPr/>
        <p:nvPr/>
      </p:nvGrpSpPr>
      <p:grpSpPr>
        <a:xfrm>
          <a:off x="0" y="0"/>
          <a:ext cx="0" cy="0"/>
          <a:chOff x="0" y="0"/>
          <a:chExt cx="0" cy="0"/>
        </a:xfrm>
      </p:grpSpPr>
      <p:sp>
        <p:nvSpPr>
          <p:cNvPr id="10" name="TextBox 23">
            <a:extLst>
              <a:ext uri="{FF2B5EF4-FFF2-40B4-BE49-F238E27FC236}">
                <a16:creationId xmlns:a16="http://schemas.microsoft.com/office/drawing/2014/main" id="{C673A07D-6850-871E-CC1B-5BC3C3E28DAE}"/>
              </a:ext>
            </a:extLst>
          </p:cNvPr>
          <p:cNvSpPr txBox="1"/>
          <p:nvPr/>
        </p:nvSpPr>
        <p:spPr>
          <a:xfrm>
            <a:off x="2205373" y="568388"/>
            <a:ext cx="6686446"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POUR ALLER PLUS LOIN…</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grpSp>
        <p:nvGrpSpPr>
          <p:cNvPr id="8" name="Groupe 7">
            <a:extLst>
              <a:ext uri="{FF2B5EF4-FFF2-40B4-BE49-F238E27FC236}">
                <a16:creationId xmlns:a16="http://schemas.microsoft.com/office/drawing/2014/main" id="{1DC501BF-6349-E35F-CD85-D83B6D1B209D}"/>
              </a:ext>
            </a:extLst>
          </p:cNvPr>
          <p:cNvGrpSpPr/>
          <p:nvPr/>
        </p:nvGrpSpPr>
        <p:grpSpPr>
          <a:xfrm>
            <a:off x="3378953" y="2242832"/>
            <a:ext cx="6195209" cy="3241672"/>
            <a:chOff x="3378953" y="2242832"/>
            <a:chExt cx="6195209" cy="3241672"/>
          </a:xfrm>
        </p:grpSpPr>
        <p:sp>
          <p:nvSpPr>
            <p:cNvPr id="2" name="Ellipse 1">
              <a:extLst>
                <a:ext uri="{FF2B5EF4-FFF2-40B4-BE49-F238E27FC236}">
                  <a16:creationId xmlns:a16="http://schemas.microsoft.com/office/drawing/2014/main" id="{156CA9F9-4352-6244-3CDE-2431407861FD}"/>
                </a:ext>
              </a:extLst>
            </p:cNvPr>
            <p:cNvSpPr/>
            <p:nvPr/>
          </p:nvSpPr>
          <p:spPr>
            <a:xfrm>
              <a:off x="4758812" y="2691738"/>
              <a:ext cx="3020077" cy="2169552"/>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Poppins" panose="00000500000000000000" pitchFamily="2" charset="0"/>
                  <a:cs typeface="Poppins" panose="00000500000000000000" pitchFamily="2" charset="0"/>
                </a:rPr>
                <a:t>ATTRIBUTES</a:t>
              </a:r>
              <a:endParaRPr lang="fr-FR" sz="2000" b="1" dirty="0">
                <a:solidFill>
                  <a:schemeClr val="tx1"/>
                </a:solidFill>
                <a:latin typeface="Poppins" panose="00000500000000000000" pitchFamily="2" charset="0"/>
                <a:cs typeface="Poppins" panose="00000500000000000000" pitchFamily="2" charset="0"/>
              </a:endParaRPr>
            </a:p>
          </p:txBody>
        </p:sp>
        <p:sp>
          <p:nvSpPr>
            <p:cNvPr id="3" name="Rectangle à coins arrondis 2">
              <a:extLst>
                <a:ext uri="{FF2B5EF4-FFF2-40B4-BE49-F238E27FC236}">
                  <a16:creationId xmlns:a16="http://schemas.microsoft.com/office/drawing/2014/main" id="{C6408323-4873-88C8-17E1-10FE4B21240E}"/>
                </a:ext>
              </a:extLst>
            </p:cNvPr>
            <p:cNvSpPr/>
            <p:nvPr/>
          </p:nvSpPr>
          <p:spPr>
            <a:xfrm>
              <a:off x="3378953" y="2242832"/>
              <a:ext cx="1941084" cy="89245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USERS</a:t>
              </a:r>
            </a:p>
          </p:txBody>
        </p:sp>
        <p:sp>
          <p:nvSpPr>
            <p:cNvPr id="4" name="Rectangle à coins arrondis 3">
              <a:extLst>
                <a:ext uri="{FF2B5EF4-FFF2-40B4-BE49-F238E27FC236}">
                  <a16:creationId xmlns:a16="http://schemas.microsoft.com/office/drawing/2014/main" id="{51CEE1B7-50B7-42E9-5E0D-ED6909154DA1}"/>
                </a:ext>
              </a:extLst>
            </p:cNvPr>
            <p:cNvSpPr/>
            <p:nvPr/>
          </p:nvSpPr>
          <p:spPr>
            <a:xfrm>
              <a:off x="7217664" y="2242832"/>
              <a:ext cx="1941084" cy="89781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GROUPS</a:t>
              </a:r>
              <a:endParaRPr lang="fr-FR" b="1" dirty="0">
                <a:solidFill>
                  <a:schemeClr val="tx1"/>
                </a:solidFill>
              </a:endParaRPr>
            </a:p>
          </p:txBody>
        </p:sp>
        <p:sp>
          <p:nvSpPr>
            <p:cNvPr id="5" name="Rectangle à coins arrondis 4">
              <a:extLst>
                <a:ext uri="{FF2B5EF4-FFF2-40B4-BE49-F238E27FC236}">
                  <a16:creationId xmlns:a16="http://schemas.microsoft.com/office/drawing/2014/main" id="{E7FB5D69-DC79-ED92-E9E8-AF6AF3F461F2}"/>
                </a:ext>
              </a:extLst>
            </p:cNvPr>
            <p:cNvSpPr/>
            <p:nvPr/>
          </p:nvSpPr>
          <p:spPr>
            <a:xfrm>
              <a:off x="3607512" y="4476601"/>
              <a:ext cx="1941084" cy="89781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FLOWS</a:t>
              </a:r>
            </a:p>
          </p:txBody>
        </p:sp>
        <p:sp>
          <p:nvSpPr>
            <p:cNvPr id="7" name="Rectangle à coins arrondis 2">
              <a:extLst>
                <a:ext uri="{FF2B5EF4-FFF2-40B4-BE49-F238E27FC236}">
                  <a16:creationId xmlns:a16="http://schemas.microsoft.com/office/drawing/2014/main" id="{1921B86C-13FF-A7B2-A12E-D28D7F7960B5}"/>
                </a:ext>
              </a:extLst>
            </p:cNvPr>
            <p:cNvSpPr/>
            <p:nvPr/>
          </p:nvSpPr>
          <p:spPr>
            <a:xfrm>
              <a:off x="6988277" y="4586692"/>
              <a:ext cx="2585885" cy="89781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ORGANIZATIONS</a:t>
              </a:r>
            </a:p>
          </p:txBody>
        </p:sp>
      </p:grpSp>
    </p:spTree>
    <p:extLst>
      <p:ext uri="{BB962C8B-B14F-4D97-AF65-F5344CB8AC3E}">
        <p14:creationId xmlns:p14="http://schemas.microsoft.com/office/powerpoint/2010/main" val="39383661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rcRect/>
          <a:stretch/>
        </p:blipFill>
        <p:spPr>
          <a:xfrm>
            <a:off x="7982859" y="2178707"/>
            <a:ext cx="2929551" cy="2929551"/>
          </a:xfrm>
          <a:prstGeom prst="rect">
            <a:avLst/>
          </a:prstGeom>
        </p:spPr>
      </p:pic>
      <p:sp>
        <p:nvSpPr>
          <p:cNvPr id="3" name="Rectangle 2"/>
          <p:cNvSpPr/>
          <p:nvPr/>
        </p:nvSpPr>
        <p:spPr>
          <a:xfrm>
            <a:off x="6560330" y="5197970"/>
            <a:ext cx="5631670" cy="369332"/>
          </a:xfrm>
          <a:prstGeom prst="rect">
            <a:avLst/>
          </a:prstGeom>
        </p:spPr>
        <p:txBody>
          <a:bodyPr wrap="none">
            <a:spAutoFit/>
          </a:bodyPr>
          <a:lstStyle/>
          <a:p>
            <a:r>
              <a:rPr lang="fr-FR" b="1" dirty="0">
                <a:solidFill>
                  <a:schemeClr val="accent1">
                    <a:lumMod val="60000"/>
                    <a:lumOff val="40000"/>
                  </a:schemeClr>
                </a:solidFill>
                <a:latin typeface="Poppins" panose="00000500000000000000" pitchFamily="2" charset="0"/>
                <a:cs typeface="Poppins" panose="00000500000000000000" pitchFamily="2" charset="0"/>
              </a:rPr>
              <a:t>https://github.com/myke-kikeul/devoxx2025</a:t>
            </a:r>
          </a:p>
        </p:txBody>
      </p:sp>
      <p:sp>
        <p:nvSpPr>
          <p:cNvPr id="5" name="TextBox 23">
            <a:extLst>
              <a:ext uri="{FF2B5EF4-FFF2-40B4-BE49-F238E27FC236}">
                <a16:creationId xmlns:a16="http://schemas.microsoft.com/office/drawing/2014/main" id="{76039B4C-8EA2-2EC2-3F7B-D902D2F904CC}"/>
              </a:ext>
            </a:extLst>
          </p:cNvPr>
          <p:cNvSpPr txBox="1"/>
          <p:nvPr/>
        </p:nvSpPr>
        <p:spPr>
          <a:xfrm>
            <a:off x="2205373" y="568388"/>
            <a:ext cx="2215671"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MERCI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pic>
        <p:nvPicPr>
          <p:cNvPr id="6" name="Image 5">
            <a:extLst>
              <a:ext uri="{FF2B5EF4-FFF2-40B4-BE49-F238E27FC236}">
                <a16:creationId xmlns:a16="http://schemas.microsoft.com/office/drawing/2014/main" id="{5B77D7A6-14F5-7CBE-BBC9-252A0DFFD8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42582" y="1343138"/>
            <a:ext cx="3987676" cy="4171723"/>
          </a:xfrm>
          <a:prstGeom prst="rect">
            <a:avLst/>
          </a:prstGeom>
        </p:spPr>
      </p:pic>
      <p:sp>
        <p:nvSpPr>
          <p:cNvPr id="4" name="ZoneTexte 3">
            <a:extLst>
              <a:ext uri="{FF2B5EF4-FFF2-40B4-BE49-F238E27FC236}">
                <a16:creationId xmlns:a16="http://schemas.microsoft.com/office/drawing/2014/main" id="{458449F0-B035-1B35-E012-CE61D274C65B}"/>
              </a:ext>
            </a:extLst>
          </p:cNvPr>
          <p:cNvSpPr txBox="1"/>
          <p:nvPr/>
        </p:nvSpPr>
        <p:spPr>
          <a:xfrm>
            <a:off x="8149776" y="1682332"/>
            <a:ext cx="2595716" cy="523220"/>
          </a:xfrm>
          <a:prstGeom prst="rect">
            <a:avLst/>
          </a:prstGeom>
          <a:noFill/>
        </p:spPr>
        <p:txBody>
          <a:bodyPr wrap="square" rtlCol="0">
            <a:spAutoFit/>
          </a:bodyPr>
          <a:lstStyle/>
          <a:p>
            <a:pPr algn="ctr"/>
            <a:r>
              <a:rPr lang="fr-FR" sz="2800" dirty="0">
                <a:solidFill>
                  <a:schemeClr val="accent2">
                    <a:lumMod val="60000"/>
                    <a:lumOff val="40000"/>
                  </a:schemeClr>
                </a:solidFill>
                <a:latin typeface="Old Maquine Caps" pitchFamily="2" charset="0"/>
                <a:cs typeface="Poppins" panose="00000500000000000000" pitchFamily="2" charset="0"/>
              </a:rPr>
              <a:t>MON REPO</a:t>
            </a:r>
          </a:p>
        </p:txBody>
      </p:sp>
    </p:spTree>
    <p:extLst>
      <p:ext uri="{BB962C8B-B14F-4D97-AF65-F5344CB8AC3E}">
        <p14:creationId xmlns:p14="http://schemas.microsoft.com/office/powerpoint/2010/main" val="286390195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A4505-71C2-4022-6DF0-23E6BD681DE5}"/>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2E29A749-2020-FB25-E2F0-5A53E8596E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21818" y="1891528"/>
            <a:ext cx="3787902" cy="3787902"/>
          </a:xfrm>
          <a:prstGeom prst="rect">
            <a:avLst/>
          </a:prstGeom>
        </p:spPr>
      </p:pic>
      <p:sp>
        <p:nvSpPr>
          <p:cNvPr id="5" name="TextBox 23">
            <a:extLst>
              <a:ext uri="{FF2B5EF4-FFF2-40B4-BE49-F238E27FC236}">
                <a16:creationId xmlns:a16="http://schemas.microsoft.com/office/drawing/2014/main" id="{E496CEB1-5991-EA66-2927-EC8F072DC880}"/>
              </a:ext>
            </a:extLst>
          </p:cNvPr>
          <p:cNvSpPr txBox="1"/>
          <p:nvPr/>
        </p:nvSpPr>
        <p:spPr>
          <a:xfrm>
            <a:off x="2392192" y="568388"/>
            <a:ext cx="7672293"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MERCI POUR VOS RETOURS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pic>
        <p:nvPicPr>
          <p:cNvPr id="13" name="Image 12">
            <a:extLst>
              <a:ext uri="{FF2B5EF4-FFF2-40B4-BE49-F238E27FC236}">
                <a16:creationId xmlns:a16="http://schemas.microsoft.com/office/drawing/2014/main" id="{62A7411F-23E9-7DE6-BAE0-D947B0514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538" y="1629918"/>
            <a:ext cx="3787902" cy="3787902"/>
          </a:xfrm>
          <a:prstGeom prst="rect">
            <a:avLst/>
          </a:prstGeom>
        </p:spPr>
      </p:pic>
      <p:sp>
        <p:nvSpPr>
          <p:cNvPr id="14" name="ZoneTexte 13">
            <a:extLst>
              <a:ext uri="{FF2B5EF4-FFF2-40B4-BE49-F238E27FC236}">
                <a16:creationId xmlns:a16="http://schemas.microsoft.com/office/drawing/2014/main" id="{9D07B62E-A376-80DA-594F-4E5DEDB719CB}"/>
              </a:ext>
            </a:extLst>
          </p:cNvPr>
          <p:cNvSpPr txBox="1"/>
          <p:nvPr/>
        </p:nvSpPr>
        <p:spPr>
          <a:xfrm>
            <a:off x="9915769" y="1148995"/>
            <a:ext cx="2595716" cy="400110"/>
          </a:xfrm>
          <a:prstGeom prst="rect">
            <a:avLst/>
          </a:prstGeom>
          <a:noFill/>
        </p:spPr>
        <p:txBody>
          <a:bodyPr wrap="square" rtlCol="0">
            <a:spAutoFit/>
          </a:bodyPr>
          <a:lstStyle/>
          <a:p>
            <a:pPr algn="ctr"/>
            <a:r>
              <a:rPr lang="fr-FR" sz="2000" dirty="0">
                <a:solidFill>
                  <a:schemeClr val="accent2">
                    <a:lumMod val="60000"/>
                    <a:lumOff val="40000"/>
                  </a:schemeClr>
                </a:solidFill>
                <a:latin typeface="Old Maquine Caps" pitchFamily="2" charset="0"/>
                <a:cs typeface="Poppins" panose="00000500000000000000" pitchFamily="2" charset="0"/>
              </a:rPr>
              <a:t>FI DE BACH</a:t>
            </a:r>
          </a:p>
        </p:txBody>
      </p:sp>
      <p:sp>
        <p:nvSpPr>
          <p:cNvPr id="15" name="ZoneTexte 14">
            <a:extLst>
              <a:ext uri="{FF2B5EF4-FFF2-40B4-BE49-F238E27FC236}">
                <a16:creationId xmlns:a16="http://schemas.microsoft.com/office/drawing/2014/main" id="{92C9B850-5C4E-2EAC-ED57-70F6AB4E26C8}"/>
              </a:ext>
            </a:extLst>
          </p:cNvPr>
          <p:cNvSpPr txBox="1"/>
          <p:nvPr/>
        </p:nvSpPr>
        <p:spPr>
          <a:xfrm>
            <a:off x="5077613" y="5952261"/>
            <a:ext cx="5159205" cy="400110"/>
          </a:xfrm>
          <a:prstGeom prst="rect">
            <a:avLst/>
          </a:prstGeom>
          <a:noFill/>
        </p:spPr>
        <p:txBody>
          <a:bodyPr wrap="square" rtlCol="0">
            <a:spAutoFit/>
          </a:bodyPr>
          <a:lstStyle/>
          <a:p>
            <a:pPr algn="ctr"/>
            <a:r>
              <a:rPr lang="fr-FR" sz="2000" dirty="0" err="1">
                <a:solidFill>
                  <a:schemeClr val="accent2">
                    <a:lumMod val="60000"/>
                    <a:lumOff val="40000"/>
                  </a:schemeClr>
                </a:solidFill>
                <a:latin typeface="Old Maquine Caps" pitchFamily="2" charset="0"/>
                <a:cs typeface="Poppins" panose="00000500000000000000" pitchFamily="2" charset="0"/>
              </a:rPr>
              <a:t>Gollum</a:t>
            </a:r>
            <a:r>
              <a:rPr lang="fr-FR" sz="2000" dirty="0">
                <a:solidFill>
                  <a:schemeClr val="accent2">
                    <a:lumMod val="60000"/>
                    <a:lumOff val="40000"/>
                  </a:schemeClr>
                </a:solidFill>
                <a:latin typeface="Old Maquine Caps" pitchFamily="2" charset="0"/>
                <a:cs typeface="Poppins" panose="00000500000000000000" pitchFamily="2" charset="0"/>
              </a:rPr>
              <a:t> trop mignon</a:t>
            </a:r>
          </a:p>
        </p:txBody>
      </p:sp>
      <p:pic>
        <p:nvPicPr>
          <p:cNvPr id="19" name="Graphique 18" descr="Retour avec un remplissage uni">
            <a:extLst>
              <a:ext uri="{FF2B5EF4-FFF2-40B4-BE49-F238E27FC236}">
                <a16:creationId xmlns:a16="http://schemas.microsoft.com/office/drawing/2014/main" id="{3F8B595B-7C72-AD6F-6A71-42A3736C0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602786">
            <a:off x="5393060" y="5510627"/>
            <a:ext cx="748937" cy="748937"/>
          </a:xfrm>
          <a:prstGeom prst="rect">
            <a:avLst/>
          </a:prstGeom>
        </p:spPr>
      </p:pic>
      <p:pic>
        <p:nvPicPr>
          <p:cNvPr id="20" name="Graphique 19" descr="Retour avec un remplissage uni">
            <a:extLst>
              <a:ext uri="{FF2B5EF4-FFF2-40B4-BE49-F238E27FC236}">
                <a16:creationId xmlns:a16="http://schemas.microsoft.com/office/drawing/2014/main" id="{603ED7BF-7B51-CAF8-604B-A5595F84A7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599552">
            <a:off x="11247831" y="1595699"/>
            <a:ext cx="591658" cy="591658"/>
          </a:xfrm>
          <a:prstGeom prst="rect">
            <a:avLst/>
          </a:prstGeom>
        </p:spPr>
      </p:pic>
    </p:spTree>
    <p:extLst>
      <p:ext uri="{BB962C8B-B14F-4D97-AF65-F5344CB8AC3E}">
        <p14:creationId xmlns:p14="http://schemas.microsoft.com/office/powerpoint/2010/main" val="385964916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26E6BA31-9BD8-0A2D-5615-9B404E891626}"/>
              </a:ext>
            </a:extLst>
          </p:cNvPr>
          <p:cNvSpPr txBox="1"/>
          <p:nvPr/>
        </p:nvSpPr>
        <p:spPr>
          <a:xfrm>
            <a:off x="2205373" y="568388"/>
            <a:ext cx="7141699"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MIDDLE EARTH SOFTWARE</a:t>
            </a:r>
          </a:p>
        </p:txBody>
      </p:sp>
      <p:pic>
        <p:nvPicPr>
          <p:cNvPr id="4" name="Image 3">
            <a:extLst>
              <a:ext uri="{FF2B5EF4-FFF2-40B4-BE49-F238E27FC236}">
                <a16:creationId xmlns:a16="http://schemas.microsoft.com/office/drawing/2014/main" id="{7861BF69-54D4-798E-556A-80E1CA3DB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633" y="1532306"/>
            <a:ext cx="6741032" cy="4498515"/>
          </a:xfrm>
          <a:prstGeom prst="rect">
            <a:avLst/>
          </a:prstGeom>
        </p:spPr>
      </p:pic>
      <p:pic>
        <p:nvPicPr>
          <p:cNvPr id="6" name="Image 5">
            <a:extLst>
              <a:ext uri="{FF2B5EF4-FFF2-40B4-BE49-F238E27FC236}">
                <a16:creationId xmlns:a16="http://schemas.microsoft.com/office/drawing/2014/main" id="{674D38B1-0191-35D4-8BCB-46B74CA67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657" y="2302828"/>
            <a:ext cx="3986784" cy="3986784"/>
          </a:xfrm>
          <a:prstGeom prst="rect">
            <a:avLst/>
          </a:prstGeom>
        </p:spPr>
      </p:pic>
    </p:spTree>
    <p:extLst>
      <p:ext uri="{BB962C8B-B14F-4D97-AF65-F5344CB8AC3E}">
        <p14:creationId xmlns:p14="http://schemas.microsoft.com/office/powerpoint/2010/main" val="20668872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8980344"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Point de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départ</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 Rest In Peace</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359" y="2472119"/>
            <a:ext cx="5523281" cy="3109607"/>
          </a:xfrm>
          <a:prstGeom prst="rect">
            <a:avLst/>
          </a:prstGeom>
        </p:spPr>
      </p:pic>
      <p:sp>
        <p:nvSpPr>
          <p:cNvPr id="14" name="Rectangle 13"/>
          <p:cNvSpPr/>
          <p:nvPr/>
        </p:nvSpPr>
        <p:spPr>
          <a:xfrm>
            <a:off x="2205373" y="1276274"/>
            <a:ext cx="8988358"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Gérer les retraites des Hobbits de la Comté</a:t>
            </a:r>
          </a:p>
        </p:txBody>
      </p:sp>
    </p:spTree>
    <p:extLst>
      <p:ext uri="{BB962C8B-B14F-4D97-AF65-F5344CB8AC3E}">
        <p14:creationId xmlns:p14="http://schemas.microsoft.com/office/powerpoint/2010/main" val="425657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ou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6024406"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De nouveaux clients</a:t>
            </a:r>
          </a:p>
        </p:txBody>
      </p:sp>
      <p:sp>
        <p:nvSpPr>
          <p:cNvPr id="6" name="Rectangle 5"/>
          <p:cNvSpPr/>
          <p:nvPr/>
        </p:nvSpPr>
        <p:spPr>
          <a:xfrm>
            <a:off x="2205373" y="1276274"/>
            <a:ext cx="8305479"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Gérer les retraites des Nains de la </a:t>
            </a:r>
            <a:r>
              <a:rPr lang="fr-FR" sz="3200" dirty="0" err="1">
                <a:solidFill>
                  <a:schemeClr val="bg1"/>
                </a:solidFill>
                <a:latin typeface="Poppins" panose="00000500000000000000" pitchFamily="2" charset="0"/>
                <a:cs typeface="Poppins" panose="00000500000000000000" pitchFamily="2" charset="0"/>
              </a:rPr>
              <a:t>Moria</a:t>
            </a:r>
            <a:endParaRPr lang="fr-FR" sz="3200" dirty="0">
              <a:solidFill>
                <a:schemeClr val="bg1"/>
              </a:solidFill>
              <a:latin typeface="Poppins" panose="00000500000000000000" pitchFamily="2" charset="0"/>
              <a:cs typeface="Poppins" panose="00000500000000000000" pitchFamily="2" charset="0"/>
            </a:endParaRPr>
          </a:p>
        </p:txBody>
      </p:sp>
      <p:grpSp>
        <p:nvGrpSpPr>
          <p:cNvPr id="4" name="Groupe 3"/>
          <p:cNvGrpSpPr/>
          <p:nvPr/>
        </p:nvGrpSpPr>
        <p:grpSpPr>
          <a:xfrm>
            <a:off x="4545031" y="1861049"/>
            <a:ext cx="5280525" cy="5066744"/>
            <a:chOff x="2496775" y="1891624"/>
            <a:chExt cx="5280525" cy="5066744"/>
          </a:xfrm>
        </p:grpSpPr>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6775" y="1984160"/>
              <a:ext cx="3009722" cy="4274160"/>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242" y="1891624"/>
              <a:ext cx="3800058" cy="5066744"/>
            </a:xfrm>
            <a:prstGeom prst="rect">
              <a:avLst/>
            </a:prstGeom>
          </p:spPr>
        </p:pic>
      </p:grpSp>
    </p:spTree>
    <p:extLst>
      <p:ext uri="{BB962C8B-B14F-4D97-AF65-F5344CB8AC3E}">
        <p14:creationId xmlns:p14="http://schemas.microsoft.com/office/powerpoint/2010/main" val="9332789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6024406"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De nouveaux clients</a:t>
            </a:r>
          </a:p>
        </p:txBody>
      </p:sp>
      <p:sp>
        <p:nvSpPr>
          <p:cNvPr id="6" name="Rectangle 5"/>
          <p:cNvSpPr/>
          <p:nvPr/>
        </p:nvSpPr>
        <p:spPr>
          <a:xfrm>
            <a:off x="2205373" y="1276274"/>
            <a:ext cx="7803739"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Gérer les retraites des Elfes de Lorient</a:t>
            </a:r>
          </a:p>
        </p:txBody>
      </p:sp>
      <p:grpSp>
        <p:nvGrpSpPr>
          <p:cNvPr id="3" name="Groupe 2"/>
          <p:cNvGrpSpPr/>
          <p:nvPr/>
        </p:nvGrpSpPr>
        <p:grpSpPr>
          <a:xfrm>
            <a:off x="3804103" y="2186445"/>
            <a:ext cx="6205009" cy="4103167"/>
            <a:chOff x="2259400" y="2337338"/>
            <a:chExt cx="6205009" cy="4103167"/>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400" y="2337338"/>
              <a:ext cx="5149705" cy="341032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996" y="2656529"/>
              <a:ext cx="2646413" cy="3783976"/>
            </a:xfrm>
            <a:prstGeom prst="rect">
              <a:avLst/>
            </a:prstGeom>
          </p:spPr>
        </p:pic>
      </p:grpSp>
    </p:spTree>
    <p:extLst>
      <p:ext uri="{BB962C8B-B14F-4D97-AF65-F5344CB8AC3E}">
        <p14:creationId xmlns:p14="http://schemas.microsoft.com/office/powerpoint/2010/main" val="1975946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7241085"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Simplification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numérique</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6" name="Rectangle 5"/>
          <p:cNvSpPr/>
          <p:nvPr/>
        </p:nvSpPr>
        <p:spPr>
          <a:xfrm>
            <a:off x="2205373" y="1276274"/>
            <a:ext cx="8717451"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Fusionner ces 3 applications en une seule</a:t>
            </a:r>
          </a:p>
        </p:txBody>
      </p:sp>
      <p:pic>
        <p:nvPicPr>
          <p:cNvPr id="12" name="Imag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3244" y="2379112"/>
            <a:ext cx="3438884" cy="3438884"/>
          </a:xfrm>
          <a:prstGeom prst="rect">
            <a:avLst/>
          </a:prstGeom>
        </p:spPr>
      </p:pic>
      <p:sp>
        <p:nvSpPr>
          <p:cNvPr id="5" name="Rectangle 4"/>
          <p:cNvSpPr/>
          <p:nvPr/>
        </p:nvSpPr>
        <p:spPr>
          <a:xfrm>
            <a:off x="7141792" y="2925449"/>
            <a:ext cx="4609331" cy="1323439"/>
          </a:xfrm>
          <a:prstGeom prst="rect">
            <a:avLst/>
          </a:prstGeom>
        </p:spPr>
        <p:txBody>
          <a:bodyPr wrap="square">
            <a:spAutoFit/>
          </a:bodyPr>
          <a:lstStyle/>
          <a:p>
            <a:r>
              <a:rPr lang="fr-FR" sz="2000" i="1" dirty="0">
                <a:solidFill>
                  <a:schemeClr val="bg1"/>
                </a:solidFill>
                <a:latin typeface="Poppins" panose="00000500000000000000" pitchFamily="2" charset="0"/>
                <a:cs typeface="Poppins" panose="00000500000000000000" pitchFamily="2" charset="0"/>
              </a:rPr>
              <a:t>Une appli pour les gouverner tous,</a:t>
            </a:r>
          </a:p>
          <a:p>
            <a:r>
              <a:rPr lang="fr-FR" sz="2000" i="1" dirty="0">
                <a:solidFill>
                  <a:schemeClr val="bg1"/>
                </a:solidFill>
                <a:latin typeface="Poppins" panose="00000500000000000000" pitchFamily="2" charset="0"/>
                <a:cs typeface="Poppins" panose="00000500000000000000" pitchFamily="2" charset="0"/>
              </a:rPr>
              <a:t>Une appli pour les trouver, </a:t>
            </a:r>
          </a:p>
          <a:p>
            <a:r>
              <a:rPr lang="fr-FR" sz="2000" i="1" dirty="0">
                <a:solidFill>
                  <a:schemeClr val="bg1"/>
                </a:solidFill>
                <a:latin typeface="Poppins" panose="00000500000000000000" pitchFamily="2" charset="0"/>
                <a:cs typeface="Poppins" panose="00000500000000000000" pitchFamily="2" charset="0"/>
              </a:rPr>
              <a:t>Une appli pour les amener tous</a:t>
            </a:r>
          </a:p>
          <a:p>
            <a:r>
              <a:rPr lang="fr-FR" sz="2000" i="1" dirty="0">
                <a:solidFill>
                  <a:schemeClr val="bg1"/>
                </a:solidFill>
                <a:latin typeface="Poppins" panose="00000500000000000000" pitchFamily="2" charset="0"/>
                <a:cs typeface="Poppins" panose="00000500000000000000" pitchFamily="2" charset="0"/>
              </a:rPr>
              <a:t>Et dans les ténèbres les lier</a:t>
            </a:r>
          </a:p>
        </p:txBody>
      </p:sp>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0209" y="710474"/>
            <a:ext cx="2767911" cy="5697244"/>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5986102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1"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 calcmode="lin" valueType="num">
                                      <p:cBhvr>
                                        <p:cTn id="9" dur="1000" fill="hold"/>
                                        <p:tgtEl>
                                          <p:spTgt spid="12"/>
                                        </p:tgtEl>
                                        <p:attrNameLst>
                                          <p:attrName>ppt_w</p:attrName>
                                        </p:attrNameLst>
                                      </p:cBhvr>
                                      <p:tavLst>
                                        <p:tav tm="0">
                                          <p:val>
                                            <p:fltVal val="0"/>
                                          </p:val>
                                        </p:tav>
                                        <p:tav tm="100000">
                                          <p:val>
                                            <p:strVal val="#ppt_w"/>
                                          </p:val>
                                        </p:tav>
                                      </p:tavLst>
                                    </p:anim>
                                    <p:anim calcmode="lin" valueType="num">
                                      <p:cBhvr>
                                        <p:cTn id="10" dur="1000" fill="hold"/>
                                        <p:tgtEl>
                                          <p:spTgt spid="12"/>
                                        </p:tgtEl>
                                        <p:attrNameLst>
                                          <p:attrName>ppt_h</p:attrName>
                                        </p:attrNameLst>
                                      </p:cBhvr>
                                      <p:tavLst>
                                        <p:tav tm="0">
                                          <p:val>
                                            <p:fltVal val="0"/>
                                          </p:val>
                                        </p:tav>
                                        <p:tav tm="100000">
                                          <p:val>
                                            <p:strVal val="#ppt_h"/>
                                          </p:val>
                                        </p:tav>
                                      </p:tavLst>
                                    </p:anim>
                                    <p:anim calcmode="lin" valueType="num">
                                      <p:cBhvr>
                                        <p:cTn id="11" dur="1000" fill="hold"/>
                                        <p:tgtEl>
                                          <p:spTgt spid="12"/>
                                        </p:tgtEl>
                                        <p:attrNameLst>
                                          <p:attrName>style.rotation</p:attrName>
                                        </p:attrNameLst>
                                      </p:cBhvr>
                                      <p:tavLst>
                                        <p:tav tm="0">
                                          <p:val>
                                            <p:fltVal val="90"/>
                                          </p:val>
                                        </p:tav>
                                        <p:tav tm="100000">
                                          <p:val>
                                            <p:fltVal val="0"/>
                                          </p:val>
                                        </p:tav>
                                      </p:tavLst>
                                    </p:anim>
                                    <p:animEffect transition="in" filter="fade">
                                      <p:cBhvr>
                                        <p:cTn id="12" dur="1000"/>
                                        <p:tgtEl>
                                          <p:spTgt spid="12"/>
                                        </p:tgtEl>
                                      </p:cBhvr>
                                    </p:animEffect>
                                  </p:childTnLst>
                                </p:cTn>
                              </p:par>
                            </p:childTnLst>
                          </p:cTn>
                        </p:par>
                        <p:par>
                          <p:cTn id="13" fill="hold">
                            <p:stCondLst>
                              <p:cond delay="1500"/>
                            </p:stCondLst>
                            <p:childTnLst>
                              <p:par>
                                <p:cTn id="14" presetID="22" presetClass="entr" presetSubtype="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2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923190" y="4422789"/>
            <a:ext cx="8866149" cy="1077218"/>
          </a:xfrm>
          <a:prstGeom prst="rect">
            <a:avLst/>
          </a:prstGeom>
        </p:spPr>
        <p:txBody>
          <a:bodyPr wrap="square">
            <a:spAutoFit/>
          </a:bodyPr>
          <a:lstStyle/>
          <a:p>
            <a:pPr algn="just"/>
            <a:r>
              <a:rPr lang="fr-FR" sz="1600" dirty="0">
                <a:solidFill>
                  <a:schemeClr val="bg1"/>
                </a:solidFill>
                <a:latin typeface="Poppins" panose="00000500000000000000" pitchFamily="2" charset="0"/>
                <a:cs typeface="Poppins" panose="00000500000000000000" pitchFamily="2" charset="0"/>
              </a:rPr>
              <a:t>                                                    : formule complexe basée sur la taille en pouce à la naissance comparée à la moyenne des 30 dernières années, pondéré par le poids moyen d’un jeune elfe de 25 ans, auquel on peut ajouter les 35 dernières pensions de réversion des différents membres de la lignée maternelle</a:t>
            </a:r>
          </a:p>
        </p:txBody>
      </p:sp>
      <p:sp>
        <p:nvSpPr>
          <p:cNvPr id="2" name="TextBox 23">
            <a:extLst>
              <a:ext uri="{FF2B5EF4-FFF2-40B4-BE49-F238E27FC236}">
                <a16:creationId xmlns:a16="http://schemas.microsoft.com/office/drawing/2014/main" id="{76039B4C-8EA2-2EC2-3F7B-D902D2F904CC}"/>
              </a:ext>
            </a:extLst>
          </p:cNvPr>
          <p:cNvSpPr txBox="1"/>
          <p:nvPr/>
        </p:nvSpPr>
        <p:spPr>
          <a:xfrm>
            <a:off x="1702956" y="568388"/>
            <a:ext cx="9921306" cy="707886"/>
          </a:xfrm>
          <a:prstGeom prst="rect">
            <a:avLst/>
          </a:prstGeom>
          <a:noFill/>
        </p:spPr>
        <p:txBody>
          <a:bodyPr wrap="none" rtlCol="0">
            <a:spAutoFit/>
          </a:bodyPr>
          <a:lstStyle/>
          <a:p>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Monolithe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usine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à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gaz</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à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maintenir</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6" name="Rectangle 5"/>
          <p:cNvSpPr/>
          <p:nvPr/>
        </p:nvSpPr>
        <p:spPr>
          <a:xfrm>
            <a:off x="1770333" y="2168825"/>
            <a:ext cx="1285929"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Hobbits :</a:t>
            </a:r>
          </a:p>
        </p:txBody>
      </p:sp>
      <p:sp>
        <p:nvSpPr>
          <p:cNvPr id="5" name="Rectangle 4"/>
          <p:cNvSpPr/>
          <p:nvPr/>
        </p:nvSpPr>
        <p:spPr>
          <a:xfrm>
            <a:off x="2050006" y="1276274"/>
            <a:ext cx="9227206"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Règles de gestion complexes et spécifiques </a:t>
            </a:r>
          </a:p>
        </p:txBody>
      </p:sp>
      <p:sp>
        <p:nvSpPr>
          <p:cNvPr id="7" name="Rectangle 6"/>
          <p:cNvSpPr/>
          <p:nvPr/>
        </p:nvSpPr>
        <p:spPr>
          <a:xfrm>
            <a:off x="1314869" y="2676656"/>
            <a:ext cx="1470274" cy="400110"/>
          </a:xfrm>
          <a:prstGeom prst="rect">
            <a:avLst/>
          </a:prstGeom>
        </p:spPr>
        <p:txBody>
          <a:bodyPr wrap="none">
            <a:spAutoFit/>
          </a:bodyPr>
          <a:lstStyle/>
          <a:p>
            <a:pPr lvl="1"/>
            <a:r>
              <a:rPr lang="fr-FR" sz="2000" dirty="0">
                <a:solidFill>
                  <a:schemeClr val="bg1"/>
                </a:solidFill>
                <a:latin typeface="Poppins" panose="00000500000000000000" pitchFamily="2" charset="0"/>
                <a:cs typeface="Poppins" panose="00000500000000000000" pitchFamily="2" charset="0"/>
              </a:rPr>
              <a:t>Nains</a:t>
            </a:r>
            <a:r>
              <a:rPr lang="fr-FR" dirty="0">
                <a:solidFill>
                  <a:schemeClr val="bg1"/>
                </a:solidFill>
                <a:latin typeface="Poppins" panose="00000500000000000000" pitchFamily="2" charset="0"/>
                <a:cs typeface="Poppins" panose="00000500000000000000" pitchFamily="2" charset="0"/>
              </a:rPr>
              <a:t> :</a:t>
            </a:r>
          </a:p>
        </p:txBody>
      </p:sp>
      <p:sp>
        <p:nvSpPr>
          <p:cNvPr id="8" name="Rectangle 7"/>
          <p:cNvSpPr/>
          <p:nvPr/>
        </p:nvSpPr>
        <p:spPr>
          <a:xfrm>
            <a:off x="2923190" y="2687268"/>
            <a:ext cx="4275529"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Cours du </a:t>
            </a:r>
            <a:r>
              <a:rPr lang="fr-FR" sz="2000" dirty="0" err="1">
                <a:solidFill>
                  <a:schemeClr val="bg1"/>
                </a:solidFill>
                <a:latin typeface="Poppins" panose="00000500000000000000" pitchFamily="2" charset="0"/>
                <a:cs typeface="Poppins" panose="00000500000000000000" pitchFamily="2" charset="0"/>
              </a:rPr>
              <a:t>Mithril</a:t>
            </a:r>
            <a:r>
              <a:rPr lang="fr-FR" sz="2000" dirty="0">
                <a:solidFill>
                  <a:schemeClr val="bg1"/>
                </a:solidFill>
                <a:latin typeface="Poppins" panose="00000500000000000000" pitchFamily="2" charset="0"/>
                <a:cs typeface="Poppins" panose="00000500000000000000" pitchFamily="2" charset="0"/>
              </a:rPr>
              <a:t> au jour de </a:t>
            </a:r>
            <a:r>
              <a:rPr lang="fr-FR" sz="2000" dirty="0" err="1">
                <a:solidFill>
                  <a:schemeClr val="bg1"/>
                </a:solidFill>
                <a:latin typeface="Poppins" panose="00000500000000000000" pitchFamily="2" charset="0"/>
                <a:cs typeface="Poppins" panose="00000500000000000000" pitchFamily="2" charset="0"/>
              </a:rPr>
              <a:t>Durin</a:t>
            </a:r>
            <a:endParaRPr lang="fr-FR" sz="2000" dirty="0">
              <a:solidFill>
                <a:schemeClr val="bg1"/>
              </a:solidFill>
              <a:latin typeface="Poppins" panose="00000500000000000000" pitchFamily="2" charset="0"/>
              <a:cs typeface="Poppins" panose="00000500000000000000" pitchFamily="2" charset="0"/>
            </a:endParaRPr>
          </a:p>
        </p:txBody>
      </p:sp>
      <p:sp>
        <p:nvSpPr>
          <p:cNvPr id="9" name="Rectangle 8"/>
          <p:cNvSpPr/>
          <p:nvPr/>
        </p:nvSpPr>
        <p:spPr>
          <a:xfrm>
            <a:off x="2923190" y="3972017"/>
            <a:ext cx="3841116"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Coefficient de tour de ventre</a:t>
            </a:r>
          </a:p>
        </p:txBody>
      </p:sp>
      <p:sp>
        <p:nvSpPr>
          <p:cNvPr id="10" name="Rectangle 9"/>
          <p:cNvSpPr/>
          <p:nvPr/>
        </p:nvSpPr>
        <p:spPr>
          <a:xfrm>
            <a:off x="2923190" y="2995532"/>
            <a:ext cx="5540299"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Nombre de fûts consommés dans une vie</a:t>
            </a:r>
          </a:p>
        </p:txBody>
      </p:sp>
      <p:sp>
        <p:nvSpPr>
          <p:cNvPr id="11" name="Rectangle 10"/>
          <p:cNvSpPr/>
          <p:nvPr/>
        </p:nvSpPr>
        <p:spPr>
          <a:xfrm>
            <a:off x="2923190" y="3323545"/>
            <a:ext cx="3361818"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Nombre d’elfes estropiés</a:t>
            </a:r>
          </a:p>
        </p:txBody>
      </p:sp>
      <p:sp>
        <p:nvSpPr>
          <p:cNvPr id="12" name="Rectangle 11"/>
          <p:cNvSpPr/>
          <p:nvPr/>
        </p:nvSpPr>
        <p:spPr>
          <a:xfrm>
            <a:off x="2923190" y="3637906"/>
            <a:ext cx="3456395"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Kms de galeries creusées</a:t>
            </a:r>
          </a:p>
        </p:txBody>
      </p:sp>
      <p:sp>
        <p:nvSpPr>
          <p:cNvPr id="13" name="Rectangle 12"/>
          <p:cNvSpPr/>
          <p:nvPr/>
        </p:nvSpPr>
        <p:spPr>
          <a:xfrm>
            <a:off x="1314869" y="4368628"/>
            <a:ext cx="1329210" cy="400110"/>
          </a:xfrm>
          <a:prstGeom prst="rect">
            <a:avLst/>
          </a:prstGeom>
        </p:spPr>
        <p:txBody>
          <a:bodyPr wrap="none">
            <a:spAutoFit/>
          </a:bodyPr>
          <a:lstStyle/>
          <a:p>
            <a:pPr lvl="1"/>
            <a:r>
              <a:rPr lang="fr-FR" sz="2000" dirty="0">
                <a:solidFill>
                  <a:schemeClr val="bg1"/>
                </a:solidFill>
                <a:latin typeface="Poppins" panose="00000500000000000000" pitchFamily="2" charset="0"/>
                <a:cs typeface="Poppins" panose="00000500000000000000" pitchFamily="2" charset="0"/>
              </a:rPr>
              <a:t>Elfes</a:t>
            </a:r>
            <a:r>
              <a:rPr lang="fr-FR" dirty="0">
                <a:solidFill>
                  <a:schemeClr val="bg1"/>
                </a:solidFill>
                <a:latin typeface="Poppins" panose="00000500000000000000" pitchFamily="2" charset="0"/>
                <a:cs typeface="Poppins" panose="00000500000000000000" pitchFamily="2" charset="0"/>
              </a:rPr>
              <a:t> :</a:t>
            </a:r>
          </a:p>
        </p:txBody>
      </p:sp>
      <p:sp>
        <p:nvSpPr>
          <p:cNvPr id="3" name="Rectangle 2"/>
          <p:cNvSpPr/>
          <p:nvPr/>
        </p:nvSpPr>
        <p:spPr>
          <a:xfrm>
            <a:off x="2915078" y="4420252"/>
            <a:ext cx="8709184" cy="338554"/>
          </a:xfrm>
          <a:prstGeom prst="rect">
            <a:avLst/>
          </a:prstGeom>
        </p:spPr>
        <p:txBody>
          <a:bodyPr wrap="square">
            <a:spAutoFit/>
          </a:bodyPr>
          <a:lstStyle/>
          <a:p>
            <a:pPr algn="just"/>
            <a:r>
              <a:rPr lang="fr-FR" sz="1600" dirty="0">
                <a:solidFill>
                  <a:schemeClr val="bg1"/>
                </a:solidFill>
                <a:latin typeface="Poppins" panose="00000500000000000000" pitchFamily="2" charset="0"/>
                <a:cs typeface="Poppins" panose="00000500000000000000" pitchFamily="2" charset="0"/>
              </a:rPr>
              <a:t>Immortels sauf exceptions</a:t>
            </a:r>
          </a:p>
        </p:txBody>
      </p:sp>
      <p:sp>
        <p:nvSpPr>
          <p:cNvPr id="15" name="Rectangle 14"/>
          <p:cNvSpPr/>
          <p:nvPr/>
        </p:nvSpPr>
        <p:spPr>
          <a:xfrm>
            <a:off x="2915077" y="5444862"/>
            <a:ext cx="8709185" cy="1015663"/>
          </a:xfrm>
          <a:prstGeom prst="rect">
            <a:avLst/>
          </a:prstGeom>
        </p:spPr>
        <p:txBody>
          <a:bodyPr wrap="square">
            <a:spAutoFit/>
          </a:bodyPr>
          <a:lstStyle/>
          <a:p>
            <a:pPr algn="just"/>
            <a:r>
              <a:rPr lang="fr-FR" sz="1200" dirty="0">
                <a:solidFill>
                  <a:schemeClr val="bg1"/>
                </a:solidFill>
                <a:latin typeface="Poppins" panose="00000500000000000000" pitchFamily="2" charset="0"/>
                <a:cs typeface="Poppins" panose="00000500000000000000" pitchFamily="2" charset="0"/>
              </a:rPr>
              <a:t>Un coefficient de maturité est également appliqué aux elfes sylvains, majoré des 2/3 de la production annuelle de </a:t>
            </a:r>
            <a:r>
              <a:rPr lang="fr-FR" sz="1200" dirty="0" err="1">
                <a:solidFill>
                  <a:schemeClr val="bg1"/>
                </a:solidFill>
                <a:latin typeface="Poppins" panose="00000500000000000000" pitchFamily="2" charset="0"/>
                <a:cs typeface="Poppins" panose="00000500000000000000" pitchFamily="2" charset="0"/>
              </a:rPr>
              <a:t>lembas</a:t>
            </a:r>
            <a:r>
              <a:rPr lang="fr-FR" sz="1200" dirty="0">
                <a:solidFill>
                  <a:schemeClr val="bg1"/>
                </a:solidFill>
                <a:latin typeface="Poppins" panose="00000500000000000000" pitchFamily="2" charset="0"/>
                <a:cs typeface="Poppins" panose="00000500000000000000" pitchFamily="2" charset="0"/>
              </a:rPr>
              <a:t>. Une récente circulaire restreint toutefois les droits aux 30 dernières générations d’elfes noirs ainsi qu’à la descendance d’</a:t>
            </a:r>
            <a:r>
              <a:rPr lang="fr-FR" sz="1200" dirty="0" err="1">
                <a:solidFill>
                  <a:schemeClr val="bg1"/>
                </a:solidFill>
                <a:latin typeface="Poppins" panose="00000500000000000000" pitchFamily="2" charset="0"/>
                <a:cs typeface="Poppins" panose="00000500000000000000" pitchFamily="2" charset="0"/>
              </a:rPr>
              <a:t>Eöl</a:t>
            </a:r>
            <a:r>
              <a:rPr lang="fr-FR" sz="1200" dirty="0">
                <a:solidFill>
                  <a:schemeClr val="bg1"/>
                </a:solidFill>
                <a:latin typeface="Poppins" panose="00000500000000000000" pitchFamily="2" charset="0"/>
                <a:cs typeface="Poppins" panose="00000500000000000000" pitchFamily="2" charset="0"/>
              </a:rPr>
              <a:t>. Par ailleurs comme j’aime bien cacher des messages, celui qui aura lu ce texte jusqu’au bout pourra venir me voir à la fin de la présentation pour me dire si architecte logiciel c’est une bonne situation et me réclamer un chocolat car après tout j’en avais promis aux plus vaillants d’entre vous!</a:t>
            </a:r>
          </a:p>
        </p:txBody>
      </p:sp>
      <p:sp>
        <p:nvSpPr>
          <p:cNvPr id="16" name="Rectangle 15"/>
          <p:cNvSpPr/>
          <p:nvPr/>
        </p:nvSpPr>
        <p:spPr>
          <a:xfrm>
            <a:off x="2923190" y="2170978"/>
            <a:ext cx="7080785"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Cours de l’herbe à pipe rapporté à la pointure de pied</a:t>
            </a:r>
            <a:endParaRPr lang="fr-FR" sz="2000" dirty="0"/>
          </a:p>
        </p:txBody>
      </p:sp>
    </p:spTree>
    <p:extLst>
      <p:ext uri="{BB962C8B-B14F-4D97-AF65-F5344CB8AC3E}">
        <p14:creationId xmlns:p14="http://schemas.microsoft.com/office/powerpoint/2010/main" val="34702667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left)">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22" presetClass="entr" presetSubtype="8" fill="hold" grpId="0" nodeType="withEffect">
                                  <p:stCondLst>
                                    <p:cond delay="0"/>
                                  </p:stCondLst>
                                  <p:iterate type="lt">
                                    <p:tmPct val="2000"/>
                                  </p:iterate>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720"/>
                            </p:stCondLst>
                            <p:childTnLst>
                              <p:par>
                                <p:cTn id="41" presetID="22" presetClass="entr" presetSubtype="8" fill="hold" grpId="0" nodeType="afterEffect">
                                  <p:stCondLst>
                                    <p:cond delay="0"/>
                                  </p:stCondLst>
                                  <p:iterate type="lt">
                                    <p:tmPct val="2000"/>
                                  </p:iterate>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3460"/>
                            </p:stCondLst>
                            <p:childTnLst>
                              <p:par>
                                <p:cTn id="45" presetID="22" presetClass="entr" presetSubtype="1" fill="hold" nodeType="afterEffect">
                                  <p:stCondLst>
                                    <p:cond delay="0"/>
                                  </p:stCondLst>
                                  <p:iterate type="lt">
                                    <p:tmPct val="2000"/>
                                  </p:iterate>
                                  <p:childTnLst>
                                    <p:set>
                                      <p:cBhvr>
                                        <p:cTn id="46" dur="1" fill="hold">
                                          <p:stCondLst>
                                            <p:cond delay="0"/>
                                          </p:stCondLst>
                                        </p:cTn>
                                        <p:tgtEl>
                                          <p:spTgt spid="15">
                                            <p:txEl>
                                              <p:pRg st="0" end="0"/>
                                            </p:txEl>
                                          </p:spTgt>
                                        </p:tgtEl>
                                        <p:attrNameLst>
                                          <p:attrName>style.visibility</p:attrName>
                                        </p:attrNameLst>
                                      </p:cBhvr>
                                      <p:to>
                                        <p:strVal val="visible"/>
                                      </p:to>
                                    </p:set>
                                    <p:animEffect transition="in" filter="wipe(up)">
                                      <p:cBhvr>
                                        <p:cTn id="4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 grpId="0"/>
      <p:bldP spid="7" grpId="0"/>
      <p:bldP spid="8" grpId="0"/>
      <p:bldP spid="9" grpId="0"/>
      <p:bldP spid="10" grpId="0"/>
      <p:bldP spid="11" grpId="0"/>
      <p:bldP spid="12" grpId="0"/>
      <p:bldP spid="13" grpId="0"/>
      <p:bldP spid="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a:extLst>
              <a:ext uri="{FF2B5EF4-FFF2-40B4-BE49-F238E27FC236}">
                <a16:creationId xmlns:a16="http://schemas.microsoft.com/office/drawing/2014/main" id="{B2A9B898-B646-AB8E-BA9B-E54A0B3E421E}"/>
              </a:ext>
            </a:extLst>
          </p:cNvPr>
          <p:cNvGrpSpPr/>
          <p:nvPr/>
        </p:nvGrpSpPr>
        <p:grpSpPr>
          <a:xfrm>
            <a:off x="2205373" y="1276274"/>
            <a:ext cx="8828898" cy="5003464"/>
            <a:chOff x="2205373" y="1276274"/>
            <a:chExt cx="8828898" cy="5003464"/>
          </a:xfrm>
        </p:grpSpPr>
        <p:sp>
          <p:nvSpPr>
            <p:cNvPr id="5" name="Organigramme : Processus 4"/>
            <p:cNvSpPr/>
            <p:nvPr/>
          </p:nvSpPr>
          <p:spPr>
            <a:xfrm>
              <a:off x="2415060" y="3628663"/>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Poppins" panose="00000500000000000000" pitchFamily="2" charset="0"/>
                  <a:cs typeface="Poppins" panose="00000500000000000000" pitchFamily="2" charset="0"/>
                </a:rPr>
                <a:t>Rest</a:t>
              </a:r>
              <a:r>
                <a:rPr lang="fr-FR" dirty="0">
                  <a:solidFill>
                    <a:schemeClr val="tx1"/>
                  </a:solidFill>
                  <a:latin typeface="Poppins" panose="00000500000000000000" pitchFamily="2" charset="0"/>
                  <a:cs typeface="Poppins" panose="00000500000000000000" pitchFamily="2" charset="0"/>
                </a:rPr>
                <a:t> In </a:t>
              </a:r>
              <a:r>
                <a:rPr lang="fr-FR" dirty="0" err="1">
                  <a:solidFill>
                    <a:schemeClr val="tx1"/>
                  </a:solidFill>
                  <a:latin typeface="Poppins" panose="00000500000000000000" pitchFamily="2" charset="0"/>
                  <a:cs typeface="Poppins" panose="00000500000000000000" pitchFamily="2" charset="0"/>
                </a:rPr>
                <a:t>Peace</a:t>
              </a:r>
              <a:endParaRPr lang="fr-FR" dirty="0">
                <a:solidFill>
                  <a:schemeClr val="tx1"/>
                </a:solidFill>
                <a:latin typeface="Poppins" panose="00000500000000000000" pitchFamily="2" charset="0"/>
                <a:cs typeface="Poppins" panose="00000500000000000000" pitchFamily="2" charset="0"/>
              </a:endParaRPr>
            </a:p>
          </p:txBody>
        </p:sp>
        <p:sp>
          <p:nvSpPr>
            <p:cNvPr id="7" name="Organigramme : Processus 6"/>
            <p:cNvSpPr/>
            <p:nvPr/>
          </p:nvSpPr>
          <p:spPr>
            <a:xfrm>
              <a:off x="5942427" y="2351273"/>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Hobbit</a:t>
              </a:r>
            </a:p>
          </p:txBody>
        </p:sp>
        <p:sp>
          <p:nvSpPr>
            <p:cNvPr id="8" name="Organigramme : Processus 7"/>
            <p:cNvSpPr/>
            <p:nvPr/>
          </p:nvSpPr>
          <p:spPr>
            <a:xfrm>
              <a:off x="5942427" y="3625424"/>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Nain</a:t>
              </a:r>
            </a:p>
          </p:txBody>
        </p:sp>
        <p:sp>
          <p:nvSpPr>
            <p:cNvPr id="9" name="Organigramme : Processus 8"/>
            <p:cNvSpPr/>
            <p:nvPr/>
          </p:nvSpPr>
          <p:spPr>
            <a:xfrm>
              <a:off x="5942427" y="4906053"/>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Elfe</a:t>
              </a:r>
            </a:p>
          </p:txBody>
        </p:sp>
        <p:grpSp>
          <p:nvGrpSpPr>
            <p:cNvPr id="10" name="Groupe 9"/>
            <p:cNvGrpSpPr/>
            <p:nvPr/>
          </p:nvGrpSpPr>
          <p:grpSpPr>
            <a:xfrm>
              <a:off x="9469794" y="3533927"/>
              <a:ext cx="1564477" cy="1353798"/>
              <a:chOff x="8225086" y="4019569"/>
              <a:chExt cx="2581405" cy="2240879"/>
            </a:xfr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p:grpSpPr>
          <p:sp>
            <p:nvSpPr>
              <p:cNvPr id="13" name="Cylindre 12"/>
              <p:cNvSpPr/>
              <p:nvPr/>
            </p:nvSpPr>
            <p:spPr>
              <a:xfrm>
                <a:off x="8225086" y="4019569"/>
                <a:ext cx="2581405" cy="2240879"/>
              </a:xfrm>
              <a:prstGeom prst="can">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endParaRPr lang="fr-FR" dirty="0">
                  <a:latin typeface="Poppins" panose="00000500000000000000" pitchFamily="2" charset="0"/>
                  <a:cs typeface="Poppins" panose="00000500000000000000" pitchFamily="2" charset="0"/>
                </a:endParaRPr>
              </a:p>
            </p:txBody>
          </p:sp>
          <p:sp>
            <p:nvSpPr>
              <p:cNvPr id="14" name="Rectangle 13"/>
              <p:cNvSpPr/>
              <p:nvPr/>
            </p:nvSpPr>
            <p:spPr>
              <a:xfrm>
                <a:off x="8615058" y="4052833"/>
                <a:ext cx="1936650" cy="509449"/>
              </a:xfrm>
              <a:prstGeom prst="rect">
                <a:avLst/>
              </a:prstGeom>
              <a:noFill/>
              <a:ln>
                <a:noFill/>
              </a:ln>
            </p:spPr>
            <p:txBody>
              <a:bodyPr wrap="none">
                <a:spAutoFit/>
              </a:bodyPr>
              <a:lstStyle/>
              <a:p>
                <a:r>
                  <a:rPr lang="fr-FR" sz="1400" dirty="0">
                    <a:latin typeface="Poppins" panose="00000500000000000000" pitchFamily="2" charset="0"/>
                    <a:cs typeface="Poppins" panose="00000500000000000000" pitchFamily="2" charset="0"/>
                  </a:rPr>
                  <a:t>Utilisateurs</a:t>
                </a:r>
              </a:p>
            </p:txBody>
          </p:sp>
        </p:grpSp>
        <p:sp>
          <p:nvSpPr>
            <p:cNvPr id="16" name="Double flèche horizontale 15"/>
            <p:cNvSpPr/>
            <p:nvPr/>
          </p:nvSpPr>
          <p:spPr>
            <a:xfrm>
              <a:off x="4441972" y="4114711"/>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7" name="Double flèche horizontale 16"/>
            <p:cNvSpPr/>
            <p:nvPr/>
          </p:nvSpPr>
          <p:spPr>
            <a:xfrm rot="19385043">
              <a:off x="4293768" y="3382766"/>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9" name="Double flèche horizontale 18"/>
            <p:cNvSpPr/>
            <p:nvPr/>
          </p:nvSpPr>
          <p:spPr>
            <a:xfrm rot="2171926">
              <a:off x="4313483" y="4815815"/>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20" name="Rectangle 19"/>
            <p:cNvSpPr/>
            <p:nvPr/>
          </p:nvSpPr>
          <p:spPr>
            <a:xfrm>
              <a:off x="2205373" y="1276274"/>
              <a:ext cx="4998484"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Découpage en services</a:t>
              </a:r>
            </a:p>
          </p:txBody>
        </p:sp>
        <p:sp>
          <p:nvSpPr>
            <p:cNvPr id="4" name="Double flèche horizontale 15">
              <a:extLst>
                <a:ext uri="{FF2B5EF4-FFF2-40B4-BE49-F238E27FC236}">
                  <a16:creationId xmlns:a16="http://schemas.microsoft.com/office/drawing/2014/main" id="{D9CBA1D2-CBFE-A991-A123-F3F58F19824E}"/>
                </a:ext>
              </a:extLst>
            </p:cNvPr>
            <p:cNvSpPr/>
            <p:nvPr/>
          </p:nvSpPr>
          <p:spPr>
            <a:xfrm>
              <a:off x="7976631" y="4049283"/>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6" name="Double flèche horizontale 16">
              <a:extLst>
                <a:ext uri="{FF2B5EF4-FFF2-40B4-BE49-F238E27FC236}">
                  <a16:creationId xmlns:a16="http://schemas.microsoft.com/office/drawing/2014/main" id="{331AAB61-D628-DAFE-6419-72BA99F41B67}"/>
                </a:ext>
              </a:extLst>
            </p:cNvPr>
            <p:cNvSpPr/>
            <p:nvPr/>
          </p:nvSpPr>
          <p:spPr>
            <a:xfrm rot="2343576">
              <a:off x="7828427" y="3317338"/>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1" name="Double flèche horizontale 18">
              <a:extLst>
                <a:ext uri="{FF2B5EF4-FFF2-40B4-BE49-F238E27FC236}">
                  <a16:creationId xmlns:a16="http://schemas.microsoft.com/office/drawing/2014/main" id="{80EF1660-19CC-7333-C0DA-2F28F6527391}"/>
                </a:ext>
              </a:extLst>
            </p:cNvPr>
            <p:cNvSpPr/>
            <p:nvPr/>
          </p:nvSpPr>
          <p:spPr>
            <a:xfrm rot="19341083">
              <a:off x="7848142" y="4750387"/>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22" name="Flèche : angle droit 21">
              <a:extLst>
                <a:ext uri="{FF2B5EF4-FFF2-40B4-BE49-F238E27FC236}">
                  <a16:creationId xmlns:a16="http://schemas.microsoft.com/office/drawing/2014/main" id="{70C8C07C-E497-0220-6FD7-CDBD97BE3440}"/>
                </a:ext>
              </a:extLst>
            </p:cNvPr>
            <p:cNvSpPr/>
            <p:nvPr/>
          </p:nvSpPr>
          <p:spPr>
            <a:xfrm>
              <a:off x="10120061" y="5050167"/>
              <a:ext cx="232401" cy="1229571"/>
            </a:xfrm>
            <a:prstGeom prst="bentUpArrow">
              <a:avLst>
                <a:gd name="adj1" fmla="val 22267"/>
                <a:gd name="adj2" fmla="val 25000"/>
                <a:gd name="adj3" fmla="val 25000"/>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angle droit 22">
              <a:extLst>
                <a:ext uri="{FF2B5EF4-FFF2-40B4-BE49-F238E27FC236}">
                  <a16:creationId xmlns:a16="http://schemas.microsoft.com/office/drawing/2014/main" id="{025836E4-B2D2-F021-5A1F-B398AF6ED973}"/>
                </a:ext>
              </a:extLst>
            </p:cNvPr>
            <p:cNvSpPr/>
            <p:nvPr/>
          </p:nvSpPr>
          <p:spPr>
            <a:xfrm flipH="1">
              <a:off x="3400764" y="4887725"/>
              <a:ext cx="209795" cy="1392013"/>
            </a:xfrm>
            <a:prstGeom prst="bentUpArrow">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877B7797-C826-81C1-A8B6-2186E4D19E4D}"/>
                </a:ext>
              </a:extLst>
            </p:cNvPr>
            <p:cNvSpPr/>
            <p:nvPr/>
          </p:nvSpPr>
          <p:spPr>
            <a:xfrm>
              <a:off x="3610560" y="6229847"/>
              <a:ext cx="6509502" cy="49891"/>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TextBox 23">
            <a:extLst>
              <a:ext uri="{FF2B5EF4-FFF2-40B4-BE49-F238E27FC236}">
                <a16:creationId xmlns:a16="http://schemas.microsoft.com/office/drawing/2014/main" id="{76039B4C-8EA2-2EC2-3F7B-D902D2F904CC}"/>
              </a:ext>
            </a:extLst>
          </p:cNvPr>
          <p:cNvSpPr txBox="1"/>
          <p:nvPr/>
        </p:nvSpPr>
        <p:spPr>
          <a:xfrm>
            <a:off x="2205373" y="568388"/>
            <a:ext cx="6675225"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Ca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va</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trancher</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chérie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pic>
        <p:nvPicPr>
          <p:cNvPr id="15" name="Image 14">
            <a:extLst>
              <a:ext uri="{FF2B5EF4-FFF2-40B4-BE49-F238E27FC236}">
                <a16:creationId xmlns:a16="http://schemas.microsoft.com/office/drawing/2014/main" id="{39A0060B-D2F2-4DAF-BAC1-75E3E4D9D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378182">
            <a:off x="4788671" y="761500"/>
            <a:ext cx="3621185" cy="5125145"/>
          </a:xfrm>
          <a:prstGeom prst="rect">
            <a:avLst/>
          </a:prstGeom>
        </p:spPr>
      </p:pic>
    </p:spTree>
    <p:extLst>
      <p:ext uri="{BB962C8B-B14F-4D97-AF65-F5344CB8AC3E}">
        <p14:creationId xmlns:p14="http://schemas.microsoft.com/office/powerpoint/2010/main" val="29537319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20561</TotalTime>
  <Words>477</Words>
  <Application>Microsoft Office PowerPoint</Application>
  <PresentationFormat>Grand écran</PresentationFormat>
  <Paragraphs>93</Paragraphs>
  <Slides>23</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23</vt:i4>
      </vt:variant>
    </vt:vector>
  </HeadingPairs>
  <TitlesOfParts>
    <vt:vector size="31" baseType="lpstr">
      <vt:lpstr>Arial</vt:lpstr>
      <vt:lpstr>Calibri</vt:lpstr>
      <vt:lpstr>Calibri Light</vt:lpstr>
      <vt:lpstr>Old Maquine Caps</vt:lpstr>
      <vt:lpstr>Open Sans</vt:lpstr>
      <vt:lpstr>Pirulen Rg</vt:lpstr>
      <vt:lpstr>Poppins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Stéphane Itschner</dc:creator>
  <cp:lastModifiedBy>Mika</cp:lastModifiedBy>
  <cp:revision>238</cp:revision>
  <dcterms:created xsi:type="dcterms:W3CDTF">2023-01-26T08:16:31Z</dcterms:created>
  <dcterms:modified xsi:type="dcterms:W3CDTF">2025-04-15T20:08:08Z</dcterms:modified>
</cp:coreProperties>
</file>